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59"/>
  </p:notesMasterIdLst>
  <p:handoutMasterIdLst>
    <p:handoutMasterId r:id="rId60"/>
  </p:handoutMasterIdLst>
  <p:sldIdLst>
    <p:sldId id="256" r:id="rId2"/>
    <p:sldId id="349" r:id="rId3"/>
    <p:sldId id="350" r:id="rId4"/>
    <p:sldId id="315" r:id="rId5"/>
    <p:sldId id="352" r:id="rId6"/>
    <p:sldId id="351" r:id="rId7"/>
    <p:sldId id="294" r:id="rId8"/>
    <p:sldId id="353" r:id="rId9"/>
    <p:sldId id="291" r:id="rId10"/>
    <p:sldId id="265" r:id="rId11"/>
    <p:sldId id="354" r:id="rId12"/>
    <p:sldId id="368" r:id="rId13"/>
    <p:sldId id="355" r:id="rId14"/>
    <p:sldId id="331" r:id="rId15"/>
    <p:sldId id="310" r:id="rId16"/>
    <p:sldId id="317" r:id="rId17"/>
    <p:sldId id="358" r:id="rId18"/>
    <p:sldId id="356" r:id="rId19"/>
    <p:sldId id="357" r:id="rId20"/>
    <p:sldId id="335" r:id="rId21"/>
    <p:sldId id="336" r:id="rId22"/>
    <p:sldId id="348" r:id="rId23"/>
    <p:sldId id="337" r:id="rId24"/>
    <p:sldId id="298" r:id="rId25"/>
    <p:sldId id="260" r:id="rId26"/>
    <p:sldId id="346" r:id="rId27"/>
    <p:sldId id="318" r:id="rId28"/>
    <p:sldId id="319" r:id="rId29"/>
    <p:sldId id="320" r:id="rId30"/>
    <p:sldId id="277" r:id="rId31"/>
    <p:sldId id="314" r:id="rId32"/>
    <p:sldId id="287" r:id="rId33"/>
    <p:sldId id="359" r:id="rId34"/>
    <p:sldId id="326" r:id="rId35"/>
    <p:sldId id="325" r:id="rId36"/>
    <p:sldId id="360" r:id="rId37"/>
    <p:sldId id="324" r:id="rId38"/>
    <p:sldId id="299" r:id="rId39"/>
    <p:sldId id="261" r:id="rId40"/>
    <p:sldId id="347" r:id="rId41"/>
    <p:sldId id="302" r:id="rId42"/>
    <p:sldId id="364" r:id="rId43"/>
    <p:sldId id="313" r:id="rId44"/>
    <p:sldId id="363" r:id="rId45"/>
    <p:sldId id="362" r:id="rId46"/>
    <p:sldId id="361" r:id="rId47"/>
    <p:sldId id="311" r:id="rId48"/>
    <p:sldId id="373" r:id="rId49"/>
    <p:sldId id="374" r:id="rId50"/>
    <p:sldId id="375" r:id="rId51"/>
    <p:sldId id="376" r:id="rId52"/>
    <p:sldId id="377" r:id="rId53"/>
    <p:sldId id="371" r:id="rId54"/>
    <p:sldId id="370" r:id="rId55"/>
    <p:sldId id="369" r:id="rId56"/>
    <p:sldId id="372" r:id="rId57"/>
    <p:sldId id="297" r:id="rId5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FF71"/>
    <a:srgbClr val="5FA5FF"/>
    <a:srgbClr val="FFA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0" autoAdjust="0"/>
  </p:normalViewPr>
  <p:slideViewPr>
    <p:cSldViewPr snapToGrid="0" snapToObjects="1">
      <p:cViewPr>
        <p:scale>
          <a:sx n="112" d="100"/>
          <a:sy n="112" d="100"/>
        </p:scale>
        <p:origin x="-15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9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Users\berman\Desktop\ICPD%20Beyond%202014%20Documents\Figure%20Files%20in%20Global%20Report\Figure%20Files%20Uploaded%20to%20DGACM\Figure%205%20and%205a-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erman\Desktop\ICPD%20Beyond%202014%20Documents\Figure%20Files%20in%20Global%20Report\Figure%20Files%20Uploaded%20to%20DGACM\Figure%2013%20and%2013a-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fortuny\Desktop\Proportion%20of%20%20Young%20and%20Older%20People\Population%20by%20region,%20age-groups%201950-2050.xls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NFPA\ICPD2014\Survey\Analysis\Rachel\ad_hoc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NFPA\ICPD2014\Survey\Analysis\Rachel\ad_ho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5739362069901E-2"/>
          <c:y val="0.11481481481481499"/>
          <c:w val="0.78331722055397901"/>
          <c:h val="0.53442801736699397"/>
        </c:manualLayout>
      </c:layout>
      <c:lineChart>
        <c:grouping val="standard"/>
        <c:varyColors val="0"/>
        <c:ser>
          <c:idx val="0"/>
          <c:order val="0"/>
          <c:tx>
            <c:strRef>
              <c:f>'Figure 5'!$B$6</c:f>
              <c:strCache>
                <c:ptCount val="1"/>
                <c:pt idx="0">
                  <c:v>University education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5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c:spPr>
          </c:marker>
          <c:cat>
            <c:strRef>
              <c:f>'Figure 5'!$A$7:$A$57</c:f>
              <c:strCache>
                <c:ptCount val="51"/>
                <c:pt idx="0">
                  <c:v>Egypt</c:v>
                </c:pt>
                <c:pt idx="1">
                  <c:v>Mali</c:v>
                </c:pt>
                <c:pt idx="2">
                  <c:v>Ghana</c:v>
                </c:pt>
                <c:pt idx="3">
                  <c:v>Burkina Faso</c:v>
                </c:pt>
                <c:pt idx="4">
                  <c:v>Morocco</c:v>
                </c:pt>
                <c:pt idx="5">
                  <c:v>South Africa</c:v>
                </c:pt>
                <c:pt idx="7">
                  <c:v>Jordan</c:v>
                </c:pt>
                <c:pt idx="8">
                  <c:v>Iran</c:v>
                </c:pt>
                <c:pt idx="9">
                  <c:v>Malaysia</c:v>
                </c:pt>
                <c:pt idx="10">
                  <c:v>Georgia</c:v>
                </c:pt>
                <c:pt idx="11">
                  <c:v>India</c:v>
                </c:pt>
                <c:pt idx="12">
                  <c:v>Turkey</c:v>
                </c:pt>
                <c:pt idx="13">
                  <c:v>Indonesia</c:v>
                </c:pt>
                <c:pt idx="14">
                  <c:v>South Korea</c:v>
                </c:pt>
                <c:pt idx="15">
                  <c:v>Viet Nam</c:v>
                </c:pt>
                <c:pt idx="16">
                  <c:v>China</c:v>
                </c:pt>
                <c:pt idx="17">
                  <c:v>Thailand</c:v>
                </c:pt>
                <c:pt idx="18">
                  <c:v>Cyprus</c:v>
                </c:pt>
                <c:pt idx="20">
                  <c:v>Russian Federation</c:v>
                </c:pt>
                <c:pt idx="21">
                  <c:v>Romania</c:v>
                </c:pt>
                <c:pt idx="22">
                  <c:v>Ukraine</c:v>
                </c:pt>
                <c:pt idx="23">
                  <c:v>Moldova</c:v>
                </c:pt>
                <c:pt idx="24">
                  <c:v>Bulgaria</c:v>
                </c:pt>
                <c:pt idx="25">
                  <c:v>Poland</c:v>
                </c:pt>
                <c:pt idx="26">
                  <c:v>Serbia</c:v>
                </c:pt>
                <c:pt idx="27">
                  <c:v>Slovenia</c:v>
                </c:pt>
                <c:pt idx="29">
                  <c:v>Argentina</c:v>
                </c:pt>
                <c:pt idx="30">
                  <c:v>Brazil</c:v>
                </c:pt>
                <c:pt idx="31">
                  <c:v>Mexico</c:v>
                </c:pt>
                <c:pt idx="32">
                  <c:v>Trinidad and Tobago</c:v>
                </c:pt>
                <c:pt idx="33">
                  <c:v>Uruguay</c:v>
                </c:pt>
                <c:pt idx="34">
                  <c:v>Peru</c:v>
                </c:pt>
                <c:pt idx="36">
                  <c:v>Japan</c:v>
                </c:pt>
                <c:pt idx="37">
                  <c:v>United States</c:v>
                </c:pt>
                <c:pt idx="38">
                  <c:v>Australia</c:v>
                </c:pt>
                <c:pt idx="39">
                  <c:v>France</c:v>
                </c:pt>
                <c:pt idx="40">
                  <c:v>Spain</c:v>
                </c:pt>
                <c:pt idx="41">
                  <c:v>Great Britain</c:v>
                </c:pt>
                <c:pt idx="42">
                  <c:v>Italy</c:v>
                </c:pt>
                <c:pt idx="43">
                  <c:v>Finland</c:v>
                </c:pt>
                <c:pt idx="44">
                  <c:v>Germany</c:v>
                </c:pt>
                <c:pt idx="45">
                  <c:v>Canada</c:v>
                </c:pt>
                <c:pt idx="46">
                  <c:v>Netherlands</c:v>
                </c:pt>
                <c:pt idx="47">
                  <c:v>Switzerland</c:v>
                </c:pt>
                <c:pt idx="48">
                  <c:v>Norway</c:v>
                </c:pt>
                <c:pt idx="49">
                  <c:v>Andorra</c:v>
                </c:pt>
                <c:pt idx="50">
                  <c:v>Sweden</c:v>
                </c:pt>
              </c:strCache>
            </c:strRef>
          </c:cat>
          <c:val>
            <c:numRef>
              <c:f>'Figure 5'!$B$7:$B$57</c:f>
              <c:numCache>
                <c:formatCode>0</c:formatCode>
                <c:ptCount val="51"/>
                <c:pt idx="0">
                  <c:v>60.558292282430223</c:v>
                </c:pt>
                <c:pt idx="1">
                  <c:v>50.409276944065482</c:v>
                </c:pt>
                <c:pt idx="2">
                  <c:v>78.085808580858014</c:v>
                </c:pt>
                <c:pt idx="3">
                  <c:v>65.166204986149594</c:v>
                </c:pt>
                <c:pt idx="4">
                  <c:v>70.331588132635105</c:v>
                </c:pt>
                <c:pt idx="5">
                  <c:v>79.49245541838134</c:v>
                </c:pt>
                <c:pt idx="7">
                  <c:v>63.050847457627022</c:v>
                </c:pt>
                <c:pt idx="8">
                  <c:v>44.402132520944399</c:v>
                </c:pt>
                <c:pt idx="9">
                  <c:v>53.801169590643177</c:v>
                </c:pt>
                <c:pt idx="10">
                  <c:v>75.911906400550606</c:v>
                </c:pt>
                <c:pt idx="11">
                  <c:v>53.582179409993977</c:v>
                </c:pt>
                <c:pt idx="12">
                  <c:v>80.242240726722187</c:v>
                </c:pt>
                <c:pt idx="13">
                  <c:v>80.133128520225299</c:v>
                </c:pt>
                <c:pt idx="14">
                  <c:v>70.617696160267116</c:v>
                </c:pt>
                <c:pt idx="15">
                  <c:v>79.361846571622507</c:v>
                </c:pt>
                <c:pt idx="16">
                  <c:v>79.370432827430932</c:v>
                </c:pt>
                <c:pt idx="17">
                  <c:v>72.416063199473399</c:v>
                </c:pt>
                <c:pt idx="18">
                  <c:v>89.090909090909093</c:v>
                </c:pt>
                <c:pt idx="20">
                  <c:v>70.820512820512761</c:v>
                </c:pt>
                <c:pt idx="21">
                  <c:v>80.722891566265048</c:v>
                </c:pt>
                <c:pt idx="22">
                  <c:v>65.203426124197023</c:v>
                </c:pt>
                <c:pt idx="23">
                  <c:v>83.091787439613512</c:v>
                </c:pt>
                <c:pt idx="24">
                  <c:v>88.5416666666667</c:v>
                </c:pt>
                <c:pt idx="25">
                  <c:v>84.573894282632153</c:v>
                </c:pt>
                <c:pt idx="26">
                  <c:v>86.344359626802401</c:v>
                </c:pt>
                <c:pt idx="27">
                  <c:v>88.877855014895658</c:v>
                </c:pt>
                <c:pt idx="29">
                  <c:v>84.968684759916499</c:v>
                </c:pt>
                <c:pt idx="30">
                  <c:v>88.152610441767067</c:v>
                </c:pt>
                <c:pt idx="31">
                  <c:v>75.033112582781385</c:v>
                </c:pt>
                <c:pt idx="32">
                  <c:v>91.983967935871746</c:v>
                </c:pt>
                <c:pt idx="33">
                  <c:v>93.396226415094333</c:v>
                </c:pt>
                <c:pt idx="34">
                  <c:v>87.372013651877154</c:v>
                </c:pt>
                <c:pt idx="36">
                  <c:v>76.156583629893234</c:v>
                </c:pt>
                <c:pt idx="37">
                  <c:v>92.195121951219505</c:v>
                </c:pt>
                <c:pt idx="38">
                  <c:v>92.595255212077646</c:v>
                </c:pt>
                <c:pt idx="39">
                  <c:v>93.266331658291449</c:v>
                </c:pt>
                <c:pt idx="40">
                  <c:v>86.869565217391298</c:v>
                </c:pt>
                <c:pt idx="41">
                  <c:v>93.188548864758005</c:v>
                </c:pt>
                <c:pt idx="42">
                  <c:v>91.979695431472095</c:v>
                </c:pt>
                <c:pt idx="43">
                  <c:v>93.725099601593612</c:v>
                </c:pt>
                <c:pt idx="44">
                  <c:v>85.214785214785209</c:v>
                </c:pt>
                <c:pt idx="45">
                  <c:v>95.058275058275072</c:v>
                </c:pt>
                <c:pt idx="46">
                  <c:v>94.5631067961165</c:v>
                </c:pt>
                <c:pt idx="47">
                  <c:v>90.619902120717782</c:v>
                </c:pt>
                <c:pt idx="48">
                  <c:v>96.274509803921546</c:v>
                </c:pt>
                <c:pt idx="49">
                  <c:v>98.198198198198128</c:v>
                </c:pt>
                <c:pt idx="50">
                  <c:v>98.884381338742315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'Figure 5'!$C$6</c:f>
              <c:strCache>
                <c:ptCount val="1"/>
                <c:pt idx="0">
                  <c:v>Business executives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5"/>
          </c:marker>
          <c:cat>
            <c:strRef>
              <c:f>'Figure 5'!$A$7:$A$57</c:f>
              <c:strCache>
                <c:ptCount val="51"/>
                <c:pt idx="0">
                  <c:v>Egypt</c:v>
                </c:pt>
                <c:pt idx="1">
                  <c:v>Mali</c:v>
                </c:pt>
                <c:pt idx="2">
                  <c:v>Ghana</c:v>
                </c:pt>
                <c:pt idx="3">
                  <c:v>Burkina Faso</c:v>
                </c:pt>
                <c:pt idx="4">
                  <c:v>Morocco</c:v>
                </c:pt>
                <c:pt idx="5">
                  <c:v>South Africa</c:v>
                </c:pt>
                <c:pt idx="7">
                  <c:v>Jordan</c:v>
                </c:pt>
                <c:pt idx="8">
                  <c:v>Iran</c:v>
                </c:pt>
                <c:pt idx="9">
                  <c:v>Malaysia</c:v>
                </c:pt>
                <c:pt idx="10">
                  <c:v>Georgia</c:v>
                </c:pt>
                <c:pt idx="11">
                  <c:v>India</c:v>
                </c:pt>
                <c:pt idx="12">
                  <c:v>Turkey</c:v>
                </c:pt>
                <c:pt idx="13">
                  <c:v>Indonesia</c:v>
                </c:pt>
                <c:pt idx="14">
                  <c:v>South Korea</c:v>
                </c:pt>
                <c:pt idx="15">
                  <c:v>Viet Nam</c:v>
                </c:pt>
                <c:pt idx="16">
                  <c:v>China</c:v>
                </c:pt>
                <c:pt idx="17">
                  <c:v>Thailand</c:v>
                </c:pt>
                <c:pt idx="18">
                  <c:v>Cyprus</c:v>
                </c:pt>
                <c:pt idx="20">
                  <c:v>Russian Federation</c:v>
                </c:pt>
                <c:pt idx="21">
                  <c:v>Romania</c:v>
                </c:pt>
                <c:pt idx="22">
                  <c:v>Ukraine</c:v>
                </c:pt>
                <c:pt idx="23">
                  <c:v>Moldova</c:v>
                </c:pt>
                <c:pt idx="24">
                  <c:v>Bulgaria</c:v>
                </c:pt>
                <c:pt idx="25">
                  <c:v>Poland</c:v>
                </c:pt>
                <c:pt idx="26">
                  <c:v>Serbia</c:v>
                </c:pt>
                <c:pt idx="27">
                  <c:v>Slovenia</c:v>
                </c:pt>
                <c:pt idx="29">
                  <c:v>Argentina</c:v>
                </c:pt>
                <c:pt idx="30">
                  <c:v>Brazil</c:v>
                </c:pt>
                <c:pt idx="31">
                  <c:v>Mexico</c:v>
                </c:pt>
                <c:pt idx="32">
                  <c:v>Trinidad and Tobago</c:v>
                </c:pt>
                <c:pt idx="33">
                  <c:v>Uruguay</c:v>
                </c:pt>
                <c:pt idx="34">
                  <c:v>Peru</c:v>
                </c:pt>
                <c:pt idx="36">
                  <c:v>Japan</c:v>
                </c:pt>
                <c:pt idx="37">
                  <c:v>United States</c:v>
                </c:pt>
                <c:pt idx="38">
                  <c:v>Australia</c:v>
                </c:pt>
                <c:pt idx="39">
                  <c:v>France</c:v>
                </c:pt>
                <c:pt idx="40">
                  <c:v>Spain</c:v>
                </c:pt>
                <c:pt idx="41">
                  <c:v>Great Britain</c:v>
                </c:pt>
                <c:pt idx="42">
                  <c:v>Italy</c:v>
                </c:pt>
                <c:pt idx="43">
                  <c:v>Finland</c:v>
                </c:pt>
                <c:pt idx="44">
                  <c:v>Germany</c:v>
                </c:pt>
                <c:pt idx="45">
                  <c:v>Canada</c:v>
                </c:pt>
                <c:pt idx="46">
                  <c:v>Netherlands</c:v>
                </c:pt>
                <c:pt idx="47">
                  <c:v>Switzerland</c:v>
                </c:pt>
                <c:pt idx="48">
                  <c:v>Norway</c:v>
                </c:pt>
                <c:pt idx="49">
                  <c:v>Andorra</c:v>
                </c:pt>
                <c:pt idx="50">
                  <c:v>Sweden</c:v>
                </c:pt>
              </c:strCache>
            </c:strRef>
          </c:cat>
          <c:val>
            <c:numRef>
              <c:f>'Figure 5'!$C$7:$C$57</c:f>
              <c:numCache>
                <c:formatCode>0</c:formatCode>
                <c:ptCount val="51"/>
                <c:pt idx="0">
                  <c:v>14.238845144356951</c:v>
                </c:pt>
                <c:pt idx="1">
                  <c:v>17.22260040844111</c:v>
                </c:pt>
                <c:pt idx="2">
                  <c:v>32.979429329794293</c:v>
                </c:pt>
                <c:pt idx="3">
                  <c:v>28.694404591104728</c:v>
                </c:pt>
                <c:pt idx="4">
                  <c:v>42.819843342036513</c:v>
                </c:pt>
                <c:pt idx="5">
                  <c:v>56.483126110124331</c:v>
                </c:pt>
                <c:pt idx="7">
                  <c:v>25.724020442930151</c:v>
                </c:pt>
                <c:pt idx="8">
                  <c:v>21.39588100686499</c:v>
                </c:pt>
                <c:pt idx="9">
                  <c:v>45.492487479131867</c:v>
                </c:pt>
                <c:pt idx="10">
                  <c:v>32.863187588152293</c:v>
                </c:pt>
                <c:pt idx="11">
                  <c:v>37.2715404699739</c:v>
                </c:pt>
                <c:pt idx="12">
                  <c:v>46.172059984214677</c:v>
                </c:pt>
                <c:pt idx="13">
                  <c:v>57.870370370370381</c:v>
                </c:pt>
                <c:pt idx="14">
                  <c:v>50.250417362270447</c:v>
                </c:pt>
                <c:pt idx="15">
                  <c:v>58.214042263122003</c:v>
                </c:pt>
                <c:pt idx="16">
                  <c:v>62.577833125778341</c:v>
                </c:pt>
                <c:pt idx="17">
                  <c:v>53.135313531353141</c:v>
                </c:pt>
                <c:pt idx="18">
                  <c:v>73.850574712643564</c:v>
                </c:pt>
                <c:pt idx="20">
                  <c:v>48.879402347918898</c:v>
                </c:pt>
                <c:pt idx="21">
                  <c:v>51.3888888888889</c:v>
                </c:pt>
                <c:pt idx="22">
                  <c:v>49.054505005561737</c:v>
                </c:pt>
                <c:pt idx="23">
                  <c:v>55.968688845401168</c:v>
                </c:pt>
                <c:pt idx="24">
                  <c:v>75.557917109457961</c:v>
                </c:pt>
                <c:pt idx="25">
                  <c:v>70.499419279907102</c:v>
                </c:pt>
                <c:pt idx="26">
                  <c:v>65.549828178694085</c:v>
                </c:pt>
                <c:pt idx="27">
                  <c:v>78.296988577362413</c:v>
                </c:pt>
                <c:pt idx="29">
                  <c:v>75.222222222222229</c:v>
                </c:pt>
                <c:pt idx="30">
                  <c:v>69.912693082605799</c:v>
                </c:pt>
                <c:pt idx="31">
                  <c:v>77.387267904509287</c:v>
                </c:pt>
                <c:pt idx="32">
                  <c:v>80.430327868852473</c:v>
                </c:pt>
                <c:pt idx="33">
                  <c:v>81.025081788440502</c:v>
                </c:pt>
                <c:pt idx="34">
                  <c:v>85.743801652892543</c:v>
                </c:pt>
                <c:pt idx="36">
                  <c:v>64.211886304909555</c:v>
                </c:pt>
                <c:pt idx="37">
                  <c:v>83.5918367346938</c:v>
                </c:pt>
                <c:pt idx="38">
                  <c:v>81.687094448449898</c:v>
                </c:pt>
                <c:pt idx="39">
                  <c:v>85.656565656565647</c:v>
                </c:pt>
                <c:pt idx="40">
                  <c:v>82.196634189548277</c:v>
                </c:pt>
                <c:pt idx="41">
                  <c:v>83.110195674562306</c:v>
                </c:pt>
                <c:pt idx="42">
                  <c:v>83.456269757639632</c:v>
                </c:pt>
                <c:pt idx="43">
                  <c:v>81.790744466800803</c:v>
                </c:pt>
                <c:pt idx="44">
                  <c:v>83.231396534148828</c:v>
                </c:pt>
                <c:pt idx="45">
                  <c:v>88.6385426653883</c:v>
                </c:pt>
                <c:pt idx="46">
                  <c:v>83.316481294236581</c:v>
                </c:pt>
                <c:pt idx="47">
                  <c:v>86.611570247933884</c:v>
                </c:pt>
                <c:pt idx="48">
                  <c:v>81.003937007873944</c:v>
                </c:pt>
                <c:pt idx="49">
                  <c:v>94.578313253012041</c:v>
                </c:pt>
                <c:pt idx="50">
                  <c:v>92.456676860346604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'Figure 5'!$D$6</c:f>
              <c:strCache>
                <c:ptCount val="1"/>
                <c:pt idx="0">
                  <c:v>Political leaders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5"/>
          </c:marker>
          <c:cat>
            <c:strRef>
              <c:f>'Figure 5'!$A$7:$A$57</c:f>
              <c:strCache>
                <c:ptCount val="51"/>
                <c:pt idx="0">
                  <c:v>Egypt</c:v>
                </c:pt>
                <c:pt idx="1">
                  <c:v>Mali</c:v>
                </c:pt>
                <c:pt idx="2">
                  <c:v>Ghana</c:v>
                </c:pt>
                <c:pt idx="3">
                  <c:v>Burkina Faso</c:v>
                </c:pt>
                <c:pt idx="4">
                  <c:v>Morocco</c:v>
                </c:pt>
                <c:pt idx="5">
                  <c:v>South Africa</c:v>
                </c:pt>
                <c:pt idx="7">
                  <c:v>Jordan</c:v>
                </c:pt>
                <c:pt idx="8">
                  <c:v>Iran</c:v>
                </c:pt>
                <c:pt idx="9">
                  <c:v>Malaysia</c:v>
                </c:pt>
                <c:pt idx="10">
                  <c:v>Georgia</c:v>
                </c:pt>
                <c:pt idx="11">
                  <c:v>India</c:v>
                </c:pt>
                <c:pt idx="12">
                  <c:v>Turkey</c:v>
                </c:pt>
                <c:pt idx="13">
                  <c:v>Indonesia</c:v>
                </c:pt>
                <c:pt idx="14">
                  <c:v>South Korea</c:v>
                </c:pt>
                <c:pt idx="15">
                  <c:v>Viet Nam</c:v>
                </c:pt>
                <c:pt idx="16">
                  <c:v>China</c:v>
                </c:pt>
                <c:pt idx="17">
                  <c:v>Thailand</c:v>
                </c:pt>
                <c:pt idx="18">
                  <c:v>Cyprus</c:v>
                </c:pt>
                <c:pt idx="20">
                  <c:v>Russian Federation</c:v>
                </c:pt>
                <c:pt idx="21">
                  <c:v>Romania</c:v>
                </c:pt>
                <c:pt idx="22">
                  <c:v>Ukraine</c:v>
                </c:pt>
                <c:pt idx="23">
                  <c:v>Moldova</c:v>
                </c:pt>
                <c:pt idx="24">
                  <c:v>Bulgaria</c:v>
                </c:pt>
                <c:pt idx="25">
                  <c:v>Poland</c:v>
                </c:pt>
                <c:pt idx="26">
                  <c:v>Serbia</c:v>
                </c:pt>
                <c:pt idx="27">
                  <c:v>Slovenia</c:v>
                </c:pt>
                <c:pt idx="29">
                  <c:v>Argentina</c:v>
                </c:pt>
                <c:pt idx="30">
                  <c:v>Brazil</c:v>
                </c:pt>
                <c:pt idx="31">
                  <c:v>Mexico</c:v>
                </c:pt>
                <c:pt idx="32">
                  <c:v>Trinidad and Tobago</c:v>
                </c:pt>
                <c:pt idx="33">
                  <c:v>Uruguay</c:v>
                </c:pt>
                <c:pt idx="34">
                  <c:v>Peru</c:v>
                </c:pt>
                <c:pt idx="36">
                  <c:v>Japan</c:v>
                </c:pt>
                <c:pt idx="37">
                  <c:v>United States</c:v>
                </c:pt>
                <c:pt idx="38">
                  <c:v>Australia</c:v>
                </c:pt>
                <c:pt idx="39">
                  <c:v>France</c:v>
                </c:pt>
                <c:pt idx="40">
                  <c:v>Spain</c:v>
                </c:pt>
                <c:pt idx="41">
                  <c:v>Great Britain</c:v>
                </c:pt>
                <c:pt idx="42">
                  <c:v>Italy</c:v>
                </c:pt>
                <c:pt idx="43">
                  <c:v>Finland</c:v>
                </c:pt>
                <c:pt idx="44">
                  <c:v>Germany</c:v>
                </c:pt>
                <c:pt idx="45">
                  <c:v>Canada</c:v>
                </c:pt>
                <c:pt idx="46">
                  <c:v>Netherlands</c:v>
                </c:pt>
                <c:pt idx="47">
                  <c:v>Switzerland</c:v>
                </c:pt>
                <c:pt idx="48">
                  <c:v>Norway</c:v>
                </c:pt>
                <c:pt idx="49">
                  <c:v>Andorra</c:v>
                </c:pt>
                <c:pt idx="50">
                  <c:v>Sweden</c:v>
                </c:pt>
              </c:strCache>
            </c:strRef>
          </c:cat>
          <c:val>
            <c:numRef>
              <c:f>'Figure 5'!$D$7:$D$57</c:f>
              <c:numCache>
                <c:formatCode>0</c:formatCode>
                <c:ptCount val="51"/>
                <c:pt idx="0">
                  <c:v>7.5459317585301786</c:v>
                </c:pt>
                <c:pt idx="1">
                  <c:v>21.016483516483522</c:v>
                </c:pt>
                <c:pt idx="2">
                  <c:v>21.744966442953029</c:v>
                </c:pt>
                <c:pt idx="3">
                  <c:v>37.267525035765381</c:v>
                </c:pt>
                <c:pt idx="4">
                  <c:v>41.570026761819797</c:v>
                </c:pt>
                <c:pt idx="5">
                  <c:v>49.450938717676223</c:v>
                </c:pt>
                <c:pt idx="7">
                  <c:v>19.23076923076918</c:v>
                </c:pt>
                <c:pt idx="8">
                  <c:v>21.322124570118451</c:v>
                </c:pt>
                <c:pt idx="9">
                  <c:v>31.68896321070234</c:v>
                </c:pt>
                <c:pt idx="10">
                  <c:v>31.963146704464879</c:v>
                </c:pt>
                <c:pt idx="11">
                  <c:v>37.054631828978621</c:v>
                </c:pt>
                <c:pt idx="12">
                  <c:v>38.634600465477092</c:v>
                </c:pt>
                <c:pt idx="13">
                  <c:v>39.014373716632392</c:v>
                </c:pt>
                <c:pt idx="14">
                  <c:v>41.819699499165232</c:v>
                </c:pt>
                <c:pt idx="15">
                  <c:v>43.296853625171003</c:v>
                </c:pt>
                <c:pt idx="16">
                  <c:v>46.285377358490557</c:v>
                </c:pt>
                <c:pt idx="17">
                  <c:v>48.652202498356353</c:v>
                </c:pt>
                <c:pt idx="18">
                  <c:v>65.263157894736807</c:v>
                </c:pt>
                <c:pt idx="20">
                  <c:v>38.445487741262312</c:v>
                </c:pt>
                <c:pt idx="21">
                  <c:v>44.981179422835623</c:v>
                </c:pt>
                <c:pt idx="22">
                  <c:v>45.283018867924532</c:v>
                </c:pt>
                <c:pt idx="23">
                  <c:v>47.693817468105983</c:v>
                </c:pt>
                <c:pt idx="24">
                  <c:v>52.1505376344086</c:v>
                </c:pt>
                <c:pt idx="25">
                  <c:v>56.692913385826799</c:v>
                </c:pt>
                <c:pt idx="26">
                  <c:v>58.950086058519773</c:v>
                </c:pt>
                <c:pt idx="27">
                  <c:v>69.5918367346938</c:v>
                </c:pt>
                <c:pt idx="29">
                  <c:v>67.774086378737508</c:v>
                </c:pt>
                <c:pt idx="30">
                  <c:v>68.282828282828248</c:v>
                </c:pt>
                <c:pt idx="31">
                  <c:v>71.941489361702196</c:v>
                </c:pt>
                <c:pt idx="32">
                  <c:v>73.532550693703314</c:v>
                </c:pt>
                <c:pt idx="33">
                  <c:v>79.578246392896645</c:v>
                </c:pt>
                <c:pt idx="34">
                  <c:v>82.52227553118567</c:v>
                </c:pt>
                <c:pt idx="36">
                  <c:v>56.133333333333333</c:v>
                </c:pt>
                <c:pt idx="37">
                  <c:v>75.326797385620793</c:v>
                </c:pt>
                <c:pt idx="38">
                  <c:v>75.432276657060513</c:v>
                </c:pt>
                <c:pt idx="39">
                  <c:v>78.769230769230802</c:v>
                </c:pt>
                <c:pt idx="40">
                  <c:v>79.352580927384011</c:v>
                </c:pt>
                <c:pt idx="41">
                  <c:v>80.256136606189898</c:v>
                </c:pt>
                <c:pt idx="42">
                  <c:v>80.761099365750525</c:v>
                </c:pt>
                <c:pt idx="43">
                  <c:v>81.024096385542165</c:v>
                </c:pt>
                <c:pt idx="44">
                  <c:v>81.208397337429389</c:v>
                </c:pt>
                <c:pt idx="45">
                  <c:v>81.668283220174587</c:v>
                </c:pt>
                <c:pt idx="46">
                  <c:v>82.4435318275154</c:v>
                </c:pt>
                <c:pt idx="47">
                  <c:v>84.323432343234188</c:v>
                </c:pt>
                <c:pt idx="48">
                  <c:v>85.504407443682652</c:v>
                </c:pt>
                <c:pt idx="49">
                  <c:v>89.908256880733944</c:v>
                </c:pt>
                <c:pt idx="50">
                  <c:v>92.150866462793047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'Figure 5'!$E$6</c:f>
              <c:strCache>
                <c:ptCount val="1"/>
                <c:pt idx="0">
                  <c:v>Right to a job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'Figure 5'!$A$7:$A$57</c:f>
              <c:strCache>
                <c:ptCount val="51"/>
                <c:pt idx="0">
                  <c:v>Egypt</c:v>
                </c:pt>
                <c:pt idx="1">
                  <c:v>Mali</c:v>
                </c:pt>
                <c:pt idx="2">
                  <c:v>Ghana</c:v>
                </c:pt>
                <c:pt idx="3">
                  <c:v>Burkina Faso</c:v>
                </c:pt>
                <c:pt idx="4">
                  <c:v>Morocco</c:v>
                </c:pt>
                <c:pt idx="5">
                  <c:v>South Africa</c:v>
                </c:pt>
                <c:pt idx="7">
                  <c:v>Jordan</c:v>
                </c:pt>
                <c:pt idx="8">
                  <c:v>Iran</c:v>
                </c:pt>
                <c:pt idx="9">
                  <c:v>Malaysia</c:v>
                </c:pt>
                <c:pt idx="10">
                  <c:v>Georgia</c:v>
                </c:pt>
                <c:pt idx="11">
                  <c:v>India</c:v>
                </c:pt>
                <c:pt idx="12">
                  <c:v>Turkey</c:v>
                </c:pt>
                <c:pt idx="13">
                  <c:v>Indonesia</c:v>
                </c:pt>
                <c:pt idx="14">
                  <c:v>South Korea</c:v>
                </c:pt>
                <c:pt idx="15">
                  <c:v>Viet Nam</c:v>
                </c:pt>
                <c:pt idx="16">
                  <c:v>China</c:v>
                </c:pt>
                <c:pt idx="17">
                  <c:v>Thailand</c:v>
                </c:pt>
                <c:pt idx="18">
                  <c:v>Cyprus</c:v>
                </c:pt>
                <c:pt idx="20">
                  <c:v>Russian Federation</c:v>
                </c:pt>
                <c:pt idx="21">
                  <c:v>Romania</c:v>
                </c:pt>
                <c:pt idx="22">
                  <c:v>Ukraine</c:v>
                </c:pt>
                <c:pt idx="23">
                  <c:v>Moldova</c:v>
                </c:pt>
                <c:pt idx="24">
                  <c:v>Bulgaria</c:v>
                </c:pt>
                <c:pt idx="25">
                  <c:v>Poland</c:v>
                </c:pt>
                <c:pt idx="26">
                  <c:v>Serbia</c:v>
                </c:pt>
                <c:pt idx="27">
                  <c:v>Slovenia</c:v>
                </c:pt>
                <c:pt idx="29">
                  <c:v>Argentina</c:v>
                </c:pt>
                <c:pt idx="30">
                  <c:v>Brazil</c:v>
                </c:pt>
                <c:pt idx="31">
                  <c:v>Mexico</c:v>
                </c:pt>
                <c:pt idx="32">
                  <c:v>Trinidad and Tobago</c:v>
                </c:pt>
                <c:pt idx="33">
                  <c:v>Uruguay</c:v>
                </c:pt>
                <c:pt idx="34">
                  <c:v>Peru</c:v>
                </c:pt>
                <c:pt idx="36">
                  <c:v>Japan</c:v>
                </c:pt>
                <c:pt idx="37">
                  <c:v>United States</c:v>
                </c:pt>
                <c:pt idx="38">
                  <c:v>Australia</c:v>
                </c:pt>
                <c:pt idx="39">
                  <c:v>France</c:v>
                </c:pt>
                <c:pt idx="40">
                  <c:v>Spain</c:v>
                </c:pt>
                <c:pt idx="41">
                  <c:v>Great Britain</c:v>
                </c:pt>
                <c:pt idx="42">
                  <c:v>Italy</c:v>
                </c:pt>
                <c:pt idx="43">
                  <c:v>Finland</c:v>
                </c:pt>
                <c:pt idx="44">
                  <c:v>Germany</c:v>
                </c:pt>
                <c:pt idx="45">
                  <c:v>Canada</c:v>
                </c:pt>
                <c:pt idx="46">
                  <c:v>Netherlands</c:v>
                </c:pt>
                <c:pt idx="47">
                  <c:v>Switzerland</c:v>
                </c:pt>
                <c:pt idx="48">
                  <c:v>Norway</c:v>
                </c:pt>
                <c:pt idx="49">
                  <c:v>Andorra</c:v>
                </c:pt>
                <c:pt idx="50">
                  <c:v>Sweden</c:v>
                </c:pt>
              </c:strCache>
            </c:strRef>
          </c:cat>
          <c:val>
            <c:numRef>
              <c:f>'Figure 5'!$E$7:$E$57</c:f>
              <c:numCache>
                <c:formatCode>0</c:formatCode>
                <c:ptCount val="51"/>
                <c:pt idx="0">
                  <c:v>4.2964906526730076</c:v>
                </c:pt>
                <c:pt idx="1">
                  <c:v>22.754491017964071</c:v>
                </c:pt>
                <c:pt idx="2">
                  <c:v>37.442622950819683</c:v>
                </c:pt>
                <c:pt idx="3">
                  <c:v>34.880546075085277</c:v>
                </c:pt>
                <c:pt idx="4">
                  <c:v>33.1922099915326</c:v>
                </c:pt>
                <c:pt idx="5">
                  <c:v>49.460188933873141</c:v>
                </c:pt>
                <c:pt idx="7">
                  <c:v>7.8529657477025836</c:v>
                </c:pt>
                <c:pt idx="8">
                  <c:v>16.584064048799089</c:v>
                </c:pt>
                <c:pt idx="9">
                  <c:v>15.237302248126561</c:v>
                </c:pt>
                <c:pt idx="10">
                  <c:v>26.086956521739129</c:v>
                </c:pt>
                <c:pt idx="11">
                  <c:v>20.458015267175568</c:v>
                </c:pt>
                <c:pt idx="12">
                  <c:v>29.8018292682927</c:v>
                </c:pt>
                <c:pt idx="13">
                  <c:v>36.225266362252647</c:v>
                </c:pt>
                <c:pt idx="14">
                  <c:v>26.46566164154099</c:v>
                </c:pt>
                <c:pt idx="15">
                  <c:v>37.694915254237301</c:v>
                </c:pt>
                <c:pt idx="16">
                  <c:v>32.654216185625337</c:v>
                </c:pt>
                <c:pt idx="17">
                  <c:v>40.604467805519043</c:v>
                </c:pt>
                <c:pt idx="18">
                  <c:v>46.462715105162523</c:v>
                </c:pt>
                <c:pt idx="20">
                  <c:v>43.699186991869922</c:v>
                </c:pt>
                <c:pt idx="21">
                  <c:v>40.943952802359881</c:v>
                </c:pt>
                <c:pt idx="22">
                  <c:v>44.676409185803763</c:v>
                </c:pt>
                <c:pt idx="23">
                  <c:v>39.017341040462377</c:v>
                </c:pt>
                <c:pt idx="24">
                  <c:v>52.609603340292267</c:v>
                </c:pt>
                <c:pt idx="25">
                  <c:v>50.992685475444048</c:v>
                </c:pt>
                <c:pt idx="26">
                  <c:v>63.122923588039882</c:v>
                </c:pt>
                <c:pt idx="27">
                  <c:v>73.477406679764243</c:v>
                </c:pt>
                <c:pt idx="29">
                  <c:v>60.040983606557383</c:v>
                </c:pt>
                <c:pt idx="30">
                  <c:v>64.147157190635454</c:v>
                </c:pt>
                <c:pt idx="31">
                  <c:v>67.614738202973427</c:v>
                </c:pt>
                <c:pt idx="32">
                  <c:v>65.765765765765764</c:v>
                </c:pt>
                <c:pt idx="33">
                  <c:v>69.278350515463771</c:v>
                </c:pt>
                <c:pt idx="34">
                  <c:v>72.752043596730175</c:v>
                </c:pt>
                <c:pt idx="36">
                  <c:v>17.946257197696742</c:v>
                </c:pt>
                <c:pt idx="37">
                  <c:v>66.478190630048474</c:v>
                </c:pt>
                <c:pt idx="38">
                  <c:v>64.903502501786946</c:v>
                </c:pt>
                <c:pt idx="39">
                  <c:v>73.773773773773698</c:v>
                </c:pt>
                <c:pt idx="40">
                  <c:v>75.9966072943173</c:v>
                </c:pt>
                <c:pt idx="41">
                  <c:v>76.110562685093797</c:v>
                </c:pt>
                <c:pt idx="42">
                  <c:v>59.169199594731523</c:v>
                </c:pt>
                <c:pt idx="43">
                  <c:v>81.448412698412696</c:v>
                </c:pt>
                <c:pt idx="44">
                  <c:v>66.766020864381517</c:v>
                </c:pt>
                <c:pt idx="45">
                  <c:v>77.866167524567146</c:v>
                </c:pt>
                <c:pt idx="46">
                  <c:v>81.438289601554914</c:v>
                </c:pt>
                <c:pt idx="47">
                  <c:v>62.896663954434487</c:v>
                </c:pt>
                <c:pt idx="48">
                  <c:v>88.551859099804304</c:v>
                </c:pt>
                <c:pt idx="49">
                  <c:v>89.820359281437121</c:v>
                </c:pt>
                <c:pt idx="50">
                  <c:v>94.111675126903549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upDownBars>
          <c:gapWidth val="150"/>
          <c:upBars/>
          <c:downBars>
            <c:spPr>
              <a:solidFill>
                <a:schemeClr val="bg1">
                  <a:lumMod val="75000"/>
                  <a:alpha val="57000"/>
                </a:schemeClr>
              </a:solidFill>
              <a:ln>
                <a:noFill/>
              </a:ln>
            </c:spPr>
          </c:downBars>
        </c:upDownBars>
        <c:marker val="1"/>
        <c:smooth val="0"/>
        <c:axId val="118053376"/>
        <c:axId val="87413248"/>
      </c:lineChart>
      <c:catAx>
        <c:axId val="118053376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majorTickMark val="none"/>
        <c:minorTickMark val="none"/>
        <c:tickLblPos val="nextTo"/>
        <c:crossAx val="87413248"/>
        <c:crosses val="autoZero"/>
        <c:auto val="1"/>
        <c:lblAlgn val="ctr"/>
        <c:lblOffset val="100"/>
        <c:tickLblSkip val="1"/>
        <c:noMultiLvlLbl val="0"/>
      </c:catAx>
      <c:valAx>
        <c:axId val="87413248"/>
        <c:scaling>
          <c:orientation val="minMax"/>
          <c:max val="10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1805337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en-US"/>
          </a:p>
        </c:txPr>
      </c:legendEntry>
      <c:layout>
        <c:manualLayout>
          <c:xMode val="edge"/>
          <c:yMode val="edge"/>
          <c:x val="0.84367395243850396"/>
          <c:y val="0.104200460197167"/>
          <c:w val="0.15632604756149701"/>
          <c:h val="0.6596833505731349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293963254593195E-2"/>
          <c:y val="6.9919072615923006E-2"/>
          <c:w val="0.681858486439195"/>
          <c:h val="0.79523549139690897"/>
        </c:manualLayout>
      </c:layout>
      <c:lineChart>
        <c:grouping val="standard"/>
        <c:varyColors val="0"/>
        <c:ser>
          <c:idx val="0"/>
          <c:order val="0"/>
          <c:tx>
            <c:strRef>
              <c:f>'Figure 13'!$A$6</c:f>
              <c:strCache>
                <c:ptCount val="1"/>
                <c:pt idx="0">
                  <c:v>Africa</c:v>
                </c:pt>
              </c:strCache>
            </c:strRef>
          </c:tx>
          <c:marker>
            <c:symbol val="none"/>
          </c:marker>
          <c:cat>
            <c:numRef>
              <c:f>'Figure 13'!$B$5:$V$5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'Figure 13'!$B$6:$V$6</c:f>
              <c:numCache>
                <c:formatCode>0%</c:formatCode>
                <c:ptCount val="21"/>
                <c:pt idx="0">
                  <c:v>5.1999999999999998E-2</c:v>
                </c:pt>
                <c:pt idx="1">
                  <c:v>5.0999999999999997E-2</c:v>
                </c:pt>
                <c:pt idx="2">
                  <c:v>5.0999999999999997E-2</c:v>
                </c:pt>
                <c:pt idx="3">
                  <c:v>5.0999999999999997E-2</c:v>
                </c:pt>
                <c:pt idx="4">
                  <c:v>5.0999999999999997E-2</c:v>
                </c:pt>
                <c:pt idx="5">
                  <c:v>0.05</c:v>
                </c:pt>
                <c:pt idx="6">
                  <c:v>0.05</c:v>
                </c:pt>
                <c:pt idx="7">
                  <c:v>0.05</c:v>
                </c:pt>
                <c:pt idx="8">
                  <c:v>5.0999999999999997E-2</c:v>
                </c:pt>
                <c:pt idx="9">
                  <c:v>5.1999999999999998E-2</c:v>
                </c:pt>
                <c:pt idx="10">
                  <c:v>5.1999999999999998E-2</c:v>
                </c:pt>
                <c:pt idx="11">
                  <c:v>5.1999999999999998E-2</c:v>
                </c:pt>
                <c:pt idx="12">
                  <c:v>5.2999999999999999E-2</c:v>
                </c:pt>
                <c:pt idx="13">
                  <c:v>5.5E-2</c:v>
                </c:pt>
                <c:pt idx="14">
                  <c:v>5.7000000000000002E-2</c:v>
                </c:pt>
                <c:pt idx="15">
                  <c:v>0.06</c:v>
                </c:pt>
                <c:pt idx="16">
                  <c:v>6.3E-2</c:v>
                </c:pt>
                <c:pt idx="17">
                  <c:v>6.7000000000000004E-2</c:v>
                </c:pt>
                <c:pt idx="18">
                  <c:v>7.2999999999999995E-2</c:v>
                </c:pt>
                <c:pt idx="19">
                  <c:v>8.1000000000000003E-2</c:v>
                </c:pt>
                <c:pt idx="20">
                  <c:v>8.8999999999999996E-2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'Figure 13'!$A$7</c:f>
              <c:strCache>
                <c:ptCount val="1"/>
                <c:pt idx="0">
                  <c:v>Americas</c:v>
                </c:pt>
              </c:strCache>
            </c:strRef>
          </c:tx>
          <c:marker>
            <c:symbol val="none"/>
          </c:marker>
          <c:cat>
            <c:numRef>
              <c:f>'Figure 13'!$B$5:$V$5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'Figure 13'!$B$7:$V$7</c:f>
              <c:numCache>
                <c:formatCode>0%</c:formatCode>
                <c:ptCount val="21"/>
                <c:pt idx="0">
                  <c:v>0.09</c:v>
                </c:pt>
                <c:pt idx="1">
                  <c:v>9.1999999999999998E-2</c:v>
                </c:pt>
                <c:pt idx="2">
                  <c:v>9.2999999999999999E-2</c:v>
                </c:pt>
                <c:pt idx="3">
                  <c:v>9.4E-2</c:v>
                </c:pt>
                <c:pt idx="4">
                  <c:v>9.7000000000000003E-2</c:v>
                </c:pt>
                <c:pt idx="5">
                  <c:v>0.1</c:v>
                </c:pt>
                <c:pt idx="6">
                  <c:v>0.10299999999999999</c:v>
                </c:pt>
                <c:pt idx="7">
                  <c:v>0.106</c:v>
                </c:pt>
                <c:pt idx="8">
                  <c:v>0.109</c:v>
                </c:pt>
                <c:pt idx="9">
                  <c:v>0.11</c:v>
                </c:pt>
                <c:pt idx="10">
                  <c:v>0.112</c:v>
                </c:pt>
                <c:pt idx="11">
                  <c:v>0.11799999999999999</c:v>
                </c:pt>
                <c:pt idx="12">
                  <c:v>0.13100000000000001</c:v>
                </c:pt>
                <c:pt idx="13">
                  <c:v>0.14699999999999999</c:v>
                </c:pt>
                <c:pt idx="14">
                  <c:v>0.16500000000000001</c:v>
                </c:pt>
                <c:pt idx="15">
                  <c:v>0.184</c:v>
                </c:pt>
                <c:pt idx="16">
                  <c:v>0.2</c:v>
                </c:pt>
                <c:pt idx="17">
                  <c:v>0.215</c:v>
                </c:pt>
                <c:pt idx="18">
                  <c:v>0.22900000000000001</c:v>
                </c:pt>
                <c:pt idx="19">
                  <c:v>0.24399999999999999</c:v>
                </c:pt>
                <c:pt idx="20">
                  <c:v>0.25900000000000001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'Figure 13'!$A$8</c:f>
              <c:strCache>
                <c:ptCount val="1"/>
                <c:pt idx="0">
                  <c:v>Asia</c:v>
                </c:pt>
              </c:strCache>
            </c:strRef>
          </c:tx>
          <c:marker>
            <c:symbol val="none"/>
          </c:marker>
          <c:cat>
            <c:numRef>
              <c:f>'Figure 13'!$B$5:$V$5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'Figure 13'!$B$8:$V$8</c:f>
              <c:numCache>
                <c:formatCode>0%</c:formatCode>
                <c:ptCount val="21"/>
                <c:pt idx="0">
                  <c:v>6.7000000000000004E-2</c:v>
                </c:pt>
                <c:pt idx="1">
                  <c:v>6.3E-2</c:v>
                </c:pt>
                <c:pt idx="2">
                  <c:v>6.0999999999999999E-2</c:v>
                </c:pt>
                <c:pt idx="3">
                  <c:v>0.06</c:v>
                </c:pt>
                <c:pt idx="4">
                  <c:v>6.3E-2</c:v>
                </c:pt>
                <c:pt idx="5">
                  <c:v>6.6000000000000003E-2</c:v>
                </c:pt>
                <c:pt idx="6">
                  <c:v>6.9000000000000006E-2</c:v>
                </c:pt>
                <c:pt idx="7">
                  <c:v>7.1999999999999995E-2</c:v>
                </c:pt>
                <c:pt idx="8">
                  <c:v>7.5999999999999998E-2</c:v>
                </c:pt>
                <c:pt idx="9">
                  <c:v>8.1000000000000003E-2</c:v>
                </c:pt>
                <c:pt idx="10">
                  <c:v>8.5999999999999993E-2</c:v>
                </c:pt>
                <c:pt idx="11">
                  <c:v>9.1999999999999998E-2</c:v>
                </c:pt>
                <c:pt idx="12">
                  <c:v>0.10100000000000001</c:v>
                </c:pt>
                <c:pt idx="13">
                  <c:v>0.115</c:v>
                </c:pt>
                <c:pt idx="14">
                  <c:v>0.129</c:v>
                </c:pt>
                <c:pt idx="15">
                  <c:v>0.14799999999999999</c:v>
                </c:pt>
                <c:pt idx="16">
                  <c:v>0.16900000000000001</c:v>
                </c:pt>
                <c:pt idx="17">
                  <c:v>0.188</c:v>
                </c:pt>
                <c:pt idx="18">
                  <c:v>0.20200000000000001</c:v>
                </c:pt>
                <c:pt idx="19">
                  <c:v>0.219</c:v>
                </c:pt>
                <c:pt idx="20">
                  <c:v>0.24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'Figure 13'!$A$9</c:f>
              <c:strCache>
                <c:ptCount val="1"/>
                <c:pt idx="0">
                  <c:v>Europe</c:v>
                </c:pt>
              </c:strCache>
            </c:strRef>
          </c:tx>
          <c:marker>
            <c:symbol val="none"/>
          </c:marker>
          <c:cat>
            <c:numRef>
              <c:f>'Figure 13'!$B$5:$V$5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'Figure 13'!$B$9:$V$9</c:f>
              <c:numCache>
                <c:formatCode>0%</c:formatCode>
                <c:ptCount val="21"/>
                <c:pt idx="0">
                  <c:v>0.11799999999999999</c:v>
                </c:pt>
                <c:pt idx="1">
                  <c:v>0.123</c:v>
                </c:pt>
                <c:pt idx="2">
                  <c:v>0.13100000000000001</c:v>
                </c:pt>
                <c:pt idx="3">
                  <c:v>0.14199999999999999</c:v>
                </c:pt>
                <c:pt idx="4">
                  <c:v>0.155</c:v>
                </c:pt>
                <c:pt idx="5">
                  <c:v>0.16500000000000001</c:v>
                </c:pt>
                <c:pt idx="6">
                  <c:v>0.16</c:v>
                </c:pt>
                <c:pt idx="7">
                  <c:v>0.16900000000000001</c:v>
                </c:pt>
                <c:pt idx="8">
                  <c:v>0.182</c:v>
                </c:pt>
                <c:pt idx="9">
                  <c:v>0.19</c:v>
                </c:pt>
                <c:pt idx="10">
                  <c:v>0.20300000000000001</c:v>
                </c:pt>
                <c:pt idx="11">
                  <c:v>0.20599999999999999</c:v>
                </c:pt>
                <c:pt idx="12">
                  <c:v>0.219</c:v>
                </c:pt>
                <c:pt idx="13">
                  <c:v>0.23599999999999999</c:v>
                </c:pt>
                <c:pt idx="14">
                  <c:v>0.254</c:v>
                </c:pt>
                <c:pt idx="15">
                  <c:v>0.27300000000000002</c:v>
                </c:pt>
                <c:pt idx="16">
                  <c:v>0.28899999999999998</c:v>
                </c:pt>
                <c:pt idx="17">
                  <c:v>0.30299999999999999</c:v>
                </c:pt>
                <c:pt idx="18">
                  <c:v>0.315</c:v>
                </c:pt>
                <c:pt idx="19">
                  <c:v>0.32600000000000001</c:v>
                </c:pt>
                <c:pt idx="20">
                  <c:v>0.33600000000000002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'Figure 13'!$A$10</c:f>
              <c:strCache>
                <c:ptCount val="1"/>
                <c:pt idx="0">
                  <c:v>Oceania</c:v>
                </c:pt>
              </c:strCache>
            </c:strRef>
          </c:tx>
          <c:marker>
            <c:symbol val="none"/>
          </c:marker>
          <c:cat>
            <c:numRef>
              <c:f>'Figure 13'!$B$5:$V$5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'Figure 13'!$B$10:$V$10</c:f>
              <c:numCache>
                <c:formatCode>0%</c:formatCode>
                <c:ptCount val="21"/>
                <c:pt idx="0">
                  <c:v>0.112</c:v>
                </c:pt>
                <c:pt idx="1">
                  <c:v>0.11</c:v>
                </c:pt>
                <c:pt idx="2">
                  <c:v>0.108</c:v>
                </c:pt>
                <c:pt idx="3">
                  <c:v>0.106</c:v>
                </c:pt>
                <c:pt idx="4">
                  <c:v>0.105</c:v>
                </c:pt>
                <c:pt idx="5">
                  <c:v>0.11</c:v>
                </c:pt>
                <c:pt idx="6">
                  <c:v>0.11600000000000001</c:v>
                </c:pt>
                <c:pt idx="7">
                  <c:v>0.123</c:v>
                </c:pt>
                <c:pt idx="8">
                  <c:v>0.128</c:v>
                </c:pt>
                <c:pt idx="9">
                  <c:v>0.13</c:v>
                </c:pt>
                <c:pt idx="10">
                  <c:v>0.13400000000000001</c:v>
                </c:pt>
                <c:pt idx="11">
                  <c:v>0.14099999999999999</c:v>
                </c:pt>
                <c:pt idx="12">
                  <c:v>0.152</c:v>
                </c:pt>
                <c:pt idx="13">
                  <c:v>0.16400000000000001</c:v>
                </c:pt>
                <c:pt idx="14">
                  <c:v>0.17699999999999999</c:v>
                </c:pt>
                <c:pt idx="15">
                  <c:v>0.19</c:v>
                </c:pt>
                <c:pt idx="16">
                  <c:v>0.2</c:v>
                </c:pt>
                <c:pt idx="17">
                  <c:v>0.20899999999999999</c:v>
                </c:pt>
                <c:pt idx="18">
                  <c:v>0.215</c:v>
                </c:pt>
                <c:pt idx="19">
                  <c:v>0.222</c:v>
                </c:pt>
                <c:pt idx="20">
                  <c:v>0.22900000000000001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'Figure 13'!$A$11</c:f>
              <c:strCache>
                <c:ptCount val="1"/>
                <c:pt idx="0">
                  <c:v>World</c:v>
                </c:pt>
              </c:strCache>
            </c:strRef>
          </c:tx>
          <c:marker>
            <c:symbol val="none"/>
          </c:marker>
          <c:cat>
            <c:numRef>
              <c:f>'Figure 13'!$B$5:$V$5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'Figure 13'!$B$11:$V$11</c:f>
              <c:numCache>
                <c:formatCode>0%</c:formatCode>
                <c:ptCount val="21"/>
                <c:pt idx="0">
                  <c:v>0.08</c:v>
                </c:pt>
                <c:pt idx="1">
                  <c:v>7.9000000000000001E-2</c:v>
                </c:pt>
                <c:pt idx="2">
                  <c:v>7.9000000000000001E-2</c:v>
                </c:pt>
                <c:pt idx="3">
                  <c:v>0.08</c:v>
                </c:pt>
                <c:pt idx="4">
                  <c:v>8.3000000000000004E-2</c:v>
                </c:pt>
                <c:pt idx="5">
                  <c:v>8.5999999999999993E-2</c:v>
                </c:pt>
                <c:pt idx="6">
                  <c:v>8.5999999999999993E-2</c:v>
                </c:pt>
                <c:pt idx="7">
                  <c:v>8.8999999999999996E-2</c:v>
                </c:pt>
                <c:pt idx="8">
                  <c:v>9.1999999999999998E-2</c:v>
                </c:pt>
                <c:pt idx="9">
                  <c:v>9.5000000000000001E-2</c:v>
                </c:pt>
                <c:pt idx="10">
                  <c:v>0.1</c:v>
                </c:pt>
                <c:pt idx="11">
                  <c:v>0.10299999999999999</c:v>
                </c:pt>
                <c:pt idx="12">
                  <c:v>0.111</c:v>
                </c:pt>
                <c:pt idx="13">
                  <c:v>0.122</c:v>
                </c:pt>
                <c:pt idx="14">
                  <c:v>0.13400000000000001</c:v>
                </c:pt>
                <c:pt idx="15">
                  <c:v>0.14799999999999999</c:v>
                </c:pt>
                <c:pt idx="16">
                  <c:v>0.16300000000000001</c:v>
                </c:pt>
                <c:pt idx="17">
                  <c:v>0.17599999999999999</c:v>
                </c:pt>
                <c:pt idx="18">
                  <c:v>0.186</c:v>
                </c:pt>
                <c:pt idx="19">
                  <c:v>0.19800000000000001</c:v>
                </c:pt>
                <c:pt idx="20">
                  <c:v>0.21199999999999999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81728"/>
        <c:axId val="87416128"/>
      </c:lineChart>
      <c:catAx>
        <c:axId val="3348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7416128"/>
        <c:crosses val="autoZero"/>
        <c:auto val="1"/>
        <c:lblAlgn val="ctr"/>
        <c:lblOffset val="100"/>
        <c:noMultiLvlLbl val="0"/>
      </c:catAx>
      <c:valAx>
        <c:axId val="874161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348172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ayout>
        <c:manualLayout>
          <c:xMode val="edge"/>
          <c:yMode val="edge"/>
          <c:x val="0.75566062496904896"/>
          <c:y val="6.4115636826902897E-2"/>
          <c:w val="0.24433937503095099"/>
          <c:h val="0.70621257840596596"/>
        </c:manualLayout>
      </c:layout>
      <c:overlay val="0"/>
      <c:txPr>
        <a:bodyPr/>
        <a:lstStyle/>
        <a:p>
          <a:pPr>
            <a:defRPr sz="8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'Stata and Graphs'!$B$4</c:f>
              <c:strCache>
                <c:ptCount val="1"/>
                <c:pt idx="0">
                  <c:v>Africa</c:v>
                </c:pt>
              </c:strCache>
            </c:strRef>
          </c:tx>
          <c:marker>
            <c:symbol val="none"/>
          </c:marker>
          <c:cat>
            <c:numRef>
              <c:f>'Stata and Graphs'!$C$3:$W$3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'Stata and Graphs'!$C$4:$W$4</c:f>
              <c:numCache>
                <c:formatCode>0%</c:formatCode>
                <c:ptCount val="21"/>
                <c:pt idx="0">
                  <c:v>0.30499999999999999</c:v>
                </c:pt>
                <c:pt idx="1">
                  <c:v>0.30099999999999999</c:v>
                </c:pt>
                <c:pt idx="2">
                  <c:v>0.29799999999999999</c:v>
                </c:pt>
                <c:pt idx="3">
                  <c:v>0.3</c:v>
                </c:pt>
                <c:pt idx="4">
                  <c:v>0.30599999999999999</c:v>
                </c:pt>
                <c:pt idx="5">
                  <c:v>0.311</c:v>
                </c:pt>
                <c:pt idx="6">
                  <c:v>0.312</c:v>
                </c:pt>
                <c:pt idx="7">
                  <c:v>0.313</c:v>
                </c:pt>
                <c:pt idx="8">
                  <c:v>0.317</c:v>
                </c:pt>
                <c:pt idx="9">
                  <c:v>0.32300000000000001</c:v>
                </c:pt>
                <c:pt idx="10">
                  <c:v>0.32600000000000001</c:v>
                </c:pt>
                <c:pt idx="11">
                  <c:v>0.32400000000000001</c:v>
                </c:pt>
                <c:pt idx="12">
                  <c:v>0.317</c:v>
                </c:pt>
                <c:pt idx="13">
                  <c:v>0.311</c:v>
                </c:pt>
                <c:pt idx="14">
                  <c:v>0.311</c:v>
                </c:pt>
                <c:pt idx="15">
                  <c:v>0.312</c:v>
                </c:pt>
                <c:pt idx="16">
                  <c:v>0.31</c:v>
                </c:pt>
                <c:pt idx="17">
                  <c:v>0.30499999999999999</c:v>
                </c:pt>
                <c:pt idx="18">
                  <c:v>0.29699999999999999</c:v>
                </c:pt>
                <c:pt idx="19">
                  <c:v>0.28999999999999998</c:v>
                </c:pt>
                <c:pt idx="20">
                  <c:v>0.28399999999999997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'Stata and Graphs'!$B$5</c:f>
              <c:strCache>
                <c:ptCount val="1"/>
                <c:pt idx="0">
                  <c:v>Americas</c:v>
                </c:pt>
              </c:strCache>
            </c:strRef>
          </c:tx>
          <c:marker>
            <c:symbol val="none"/>
          </c:marker>
          <c:cat>
            <c:numRef>
              <c:f>'Stata and Graphs'!$C$3:$W$3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'Stata and Graphs'!$C$5:$W$5</c:f>
              <c:numCache>
                <c:formatCode>0%</c:formatCode>
                <c:ptCount val="21"/>
                <c:pt idx="0">
                  <c:v>0.26200000000000001</c:v>
                </c:pt>
                <c:pt idx="1">
                  <c:v>0.254</c:v>
                </c:pt>
                <c:pt idx="2">
                  <c:v>0.26200000000000001</c:v>
                </c:pt>
                <c:pt idx="3">
                  <c:v>0.27900000000000003</c:v>
                </c:pt>
                <c:pt idx="4">
                  <c:v>0.29499999999999998</c:v>
                </c:pt>
                <c:pt idx="5">
                  <c:v>0.30499999999999999</c:v>
                </c:pt>
                <c:pt idx="6">
                  <c:v>0.3</c:v>
                </c:pt>
                <c:pt idx="7">
                  <c:v>0.28699999999999998</c:v>
                </c:pt>
                <c:pt idx="8">
                  <c:v>0.27500000000000002</c:v>
                </c:pt>
                <c:pt idx="9">
                  <c:v>0.27</c:v>
                </c:pt>
                <c:pt idx="10">
                  <c:v>0.26600000000000001</c:v>
                </c:pt>
                <c:pt idx="11">
                  <c:v>0.26</c:v>
                </c:pt>
                <c:pt idx="12">
                  <c:v>0.25</c:v>
                </c:pt>
                <c:pt idx="13">
                  <c:v>0.24</c:v>
                </c:pt>
                <c:pt idx="14">
                  <c:v>0.22800000000000001</c:v>
                </c:pt>
                <c:pt idx="15">
                  <c:v>0.217</c:v>
                </c:pt>
                <c:pt idx="16">
                  <c:v>0.20799999999999999</c:v>
                </c:pt>
                <c:pt idx="17">
                  <c:v>0.20200000000000001</c:v>
                </c:pt>
                <c:pt idx="18">
                  <c:v>0.19600000000000001</c:v>
                </c:pt>
                <c:pt idx="19">
                  <c:v>0.19</c:v>
                </c:pt>
                <c:pt idx="20">
                  <c:v>0.184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'Stata and Graphs'!$B$6</c:f>
              <c:strCache>
                <c:ptCount val="1"/>
                <c:pt idx="0">
                  <c:v>Asia</c:v>
                </c:pt>
              </c:strCache>
            </c:strRef>
          </c:tx>
          <c:marker>
            <c:symbol val="none"/>
          </c:marker>
          <c:cat>
            <c:numRef>
              <c:f>'Stata and Graphs'!$C$3:$W$3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'Stata and Graphs'!$C$6:$W$6</c:f>
              <c:numCache>
                <c:formatCode>0%</c:formatCode>
                <c:ptCount val="21"/>
                <c:pt idx="0">
                  <c:v>0.29599999999999999</c:v>
                </c:pt>
                <c:pt idx="1">
                  <c:v>0.28399999999999997</c:v>
                </c:pt>
                <c:pt idx="2">
                  <c:v>0.27900000000000003</c:v>
                </c:pt>
                <c:pt idx="3">
                  <c:v>0.29099999999999998</c:v>
                </c:pt>
                <c:pt idx="4">
                  <c:v>0.29899999999999999</c:v>
                </c:pt>
                <c:pt idx="5">
                  <c:v>0.311</c:v>
                </c:pt>
                <c:pt idx="6">
                  <c:v>0.317</c:v>
                </c:pt>
                <c:pt idx="7">
                  <c:v>0.318</c:v>
                </c:pt>
                <c:pt idx="8">
                  <c:v>0.30099999999999999</c:v>
                </c:pt>
                <c:pt idx="9">
                  <c:v>0.28799999999999998</c:v>
                </c:pt>
                <c:pt idx="10">
                  <c:v>0.28799999999999998</c:v>
                </c:pt>
                <c:pt idx="11">
                  <c:v>0.28399999999999997</c:v>
                </c:pt>
                <c:pt idx="12">
                  <c:v>0.26700000000000002</c:v>
                </c:pt>
                <c:pt idx="13">
                  <c:v>0.24299999999999999</c:v>
                </c:pt>
                <c:pt idx="14">
                  <c:v>0.22800000000000001</c:v>
                </c:pt>
                <c:pt idx="15">
                  <c:v>0.223</c:v>
                </c:pt>
                <c:pt idx="16">
                  <c:v>0.218</c:v>
                </c:pt>
                <c:pt idx="17">
                  <c:v>0.21</c:v>
                </c:pt>
                <c:pt idx="18">
                  <c:v>0.19900000000000001</c:v>
                </c:pt>
                <c:pt idx="19">
                  <c:v>0.191</c:v>
                </c:pt>
                <c:pt idx="20">
                  <c:v>0.185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'Stata and Graphs'!$B$7</c:f>
              <c:strCache>
                <c:ptCount val="1"/>
                <c:pt idx="0">
                  <c:v>Europe</c:v>
                </c:pt>
              </c:strCache>
            </c:strRef>
          </c:tx>
          <c:marker>
            <c:symbol val="none"/>
          </c:marker>
          <c:cat>
            <c:numRef>
              <c:f>'Stata and Graphs'!$C$3:$W$3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'Stata and Graphs'!$C$7:$W$7</c:f>
              <c:numCache>
                <c:formatCode>0%</c:formatCode>
                <c:ptCount val="21"/>
                <c:pt idx="0">
                  <c:v>0.26800000000000002</c:v>
                </c:pt>
                <c:pt idx="1">
                  <c:v>0.23899999999999999</c:v>
                </c:pt>
                <c:pt idx="2">
                  <c:v>0.23499999999999999</c:v>
                </c:pt>
                <c:pt idx="3">
                  <c:v>0.23100000000000001</c:v>
                </c:pt>
                <c:pt idx="4">
                  <c:v>0.246</c:v>
                </c:pt>
                <c:pt idx="5">
                  <c:v>0.247</c:v>
                </c:pt>
                <c:pt idx="6">
                  <c:v>0.23799999999999999</c:v>
                </c:pt>
                <c:pt idx="7">
                  <c:v>0.22700000000000001</c:v>
                </c:pt>
                <c:pt idx="8">
                  <c:v>0.215</c:v>
                </c:pt>
                <c:pt idx="9">
                  <c:v>0.20899999999999999</c:v>
                </c:pt>
                <c:pt idx="10">
                  <c:v>0.20699999999999999</c:v>
                </c:pt>
                <c:pt idx="11">
                  <c:v>0.19700000000000001</c:v>
                </c:pt>
                <c:pt idx="12">
                  <c:v>0.17899999999999999</c:v>
                </c:pt>
                <c:pt idx="13">
                  <c:v>0.161</c:v>
                </c:pt>
                <c:pt idx="14">
                  <c:v>0.157</c:v>
                </c:pt>
                <c:pt idx="15">
                  <c:v>0.161</c:v>
                </c:pt>
                <c:pt idx="16">
                  <c:v>0.16500000000000001</c:v>
                </c:pt>
                <c:pt idx="17">
                  <c:v>0.16300000000000001</c:v>
                </c:pt>
                <c:pt idx="18">
                  <c:v>0.158</c:v>
                </c:pt>
                <c:pt idx="19">
                  <c:v>0.155</c:v>
                </c:pt>
                <c:pt idx="20">
                  <c:v>0.155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'Stata and Graphs'!$B$8</c:f>
              <c:strCache>
                <c:ptCount val="1"/>
                <c:pt idx="0">
                  <c:v>Oceania</c:v>
                </c:pt>
              </c:strCache>
            </c:strRef>
          </c:tx>
          <c:marker>
            <c:symbol val="none"/>
          </c:marker>
          <c:cat>
            <c:numRef>
              <c:f>'Stata and Graphs'!$C$3:$W$3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'Stata and Graphs'!$C$8:$W$8</c:f>
              <c:numCache>
                <c:formatCode>0%</c:formatCode>
                <c:ptCount val="21"/>
                <c:pt idx="0">
                  <c:v>0.23599999999999999</c:v>
                </c:pt>
                <c:pt idx="1">
                  <c:v>0.23200000000000001</c:v>
                </c:pt>
                <c:pt idx="2">
                  <c:v>0.25</c:v>
                </c:pt>
                <c:pt idx="3">
                  <c:v>0.26800000000000002</c:v>
                </c:pt>
                <c:pt idx="4">
                  <c:v>0.28199999999999997</c:v>
                </c:pt>
                <c:pt idx="5">
                  <c:v>0.28000000000000003</c:v>
                </c:pt>
                <c:pt idx="6">
                  <c:v>0.27800000000000002</c:v>
                </c:pt>
                <c:pt idx="7">
                  <c:v>0.27400000000000002</c:v>
                </c:pt>
                <c:pt idx="8">
                  <c:v>0.25900000000000001</c:v>
                </c:pt>
                <c:pt idx="9">
                  <c:v>0.248</c:v>
                </c:pt>
                <c:pt idx="10">
                  <c:v>0.23499999999999999</c:v>
                </c:pt>
                <c:pt idx="11">
                  <c:v>0.23499999999999999</c:v>
                </c:pt>
                <c:pt idx="12">
                  <c:v>0.23200000000000001</c:v>
                </c:pt>
                <c:pt idx="13">
                  <c:v>0.223</c:v>
                </c:pt>
                <c:pt idx="14">
                  <c:v>0.22</c:v>
                </c:pt>
                <c:pt idx="15">
                  <c:v>0.219</c:v>
                </c:pt>
                <c:pt idx="16">
                  <c:v>0.219</c:v>
                </c:pt>
                <c:pt idx="17">
                  <c:v>0.216</c:v>
                </c:pt>
                <c:pt idx="18">
                  <c:v>0.21</c:v>
                </c:pt>
                <c:pt idx="19">
                  <c:v>0.20599999999999999</c:v>
                </c:pt>
                <c:pt idx="20">
                  <c:v>0.20200000000000001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'Stata and Graphs'!$B$9</c:f>
              <c:strCache>
                <c:ptCount val="1"/>
                <c:pt idx="0">
                  <c:v>World</c:v>
                </c:pt>
              </c:strCache>
            </c:strRef>
          </c:tx>
          <c:marker>
            <c:symbol val="none"/>
          </c:marker>
          <c:cat>
            <c:numRef>
              <c:f>'Stata and Graphs'!$C$3:$W$3</c:f>
              <c:numCache>
                <c:formatCode>General</c:formatCode>
                <c:ptCount val="21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  <c:pt idx="18">
                  <c:v>2040</c:v>
                </c:pt>
                <c:pt idx="19">
                  <c:v>2045</c:v>
                </c:pt>
                <c:pt idx="20">
                  <c:v>2050</c:v>
                </c:pt>
              </c:numCache>
            </c:numRef>
          </c:cat>
          <c:val>
            <c:numRef>
              <c:f>'Stata and Graphs'!$C$9:$W$9</c:f>
              <c:numCache>
                <c:formatCode>0%</c:formatCode>
                <c:ptCount val="21"/>
                <c:pt idx="0">
                  <c:v>0.28599999999999998</c:v>
                </c:pt>
                <c:pt idx="1">
                  <c:v>0.27200000000000002</c:v>
                </c:pt>
                <c:pt idx="2">
                  <c:v>0.26900000000000002</c:v>
                </c:pt>
                <c:pt idx="3">
                  <c:v>0.27900000000000003</c:v>
                </c:pt>
                <c:pt idx="4">
                  <c:v>0.28999999999999998</c:v>
                </c:pt>
                <c:pt idx="5">
                  <c:v>0.29899999999999999</c:v>
                </c:pt>
                <c:pt idx="6">
                  <c:v>0.30199999999999999</c:v>
                </c:pt>
                <c:pt idx="7">
                  <c:v>0.3</c:v>
                </c:pt>
                <c:pt idx="8">
                  <c:v>0.28799999999999998</c:v>
                </c:pt>
                <c:pt idx="9">
                  <c:v>0.28000000000000003</c:v>
                </c:pt>
                <c:pt idx="10">
                  <c:v>0.28000000000000003</c:v>
                </c:pt>
                <c:pt idx="11">
                  <c:v>0.27600000000000002</c:v>
                </c:pt>
                <c:pt idx="12">
                  <c:v>0.26300000000000001</c:v>
                </c:pt>
                <c:pt idx="13">
                  <c:v>0.245</c:v>
                </c:pt>
                <c:pt idx="14">
                  <c:v>0.23499999999999999</c:v>
                </c:pt>
                <c:pt idx="15">
                  <c:v>0.23300000000000001</c:v>
                </c:pt>
                <c:pt idx="16">
                  <c:v>0.23</c:v>
                </c:pt>
                <c:pt idx="17">
                  <c:v>0.224</c:v>
                </c:pt>
                <c:pt idx="18">
                  <c:v>0.217</c:v>
                </c:pt>
                <c:pt idx="19">
                  <c:v>0.21099999999999999</c:v>
                </c:pt>
                <c:pt idx="20">
                  <c:v>0.20799999999999999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14560"/>
        <c:axId val="39078720"/>
      </c:lineChart>
      <c:catAx>
        <c:axId val="3891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9078720"/>
        <c:crosses val="autoZero"/>
        <c:auto val="1"/>
        <c:lblAlgn val="ctr"/>
        <c:lblOffset val="100"/>
        <c:noMultiLvlLbl val="0"/>
      </c:catAx>
      <c:valAx>
        <c:axId val="390787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91456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600"/>
            </a:pPr>
            <a:endParaRPr lang="en-US"/>
          </a:p>
        </c:txPr>
      </c:legendEntry>
      <c:layout>
        <c:manualLayout>
          <c:xMode val="edge"/>
          <c:yMode val="edge"/>
          <c:x val="0.71021674940088997"/>
          <c:y val="0.106457343995079"/>
          <c:w val="0.26462598425196898"/>
          <c:h val="0.68887394793108103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337706051725597E-2"/>
          <c:y val="3.28805697224012E-2"/>
          <c:w val="0.66612923709368599"/>
          <c:h val="0.90190103536252497"/>
        </c:manualLayout>
      </c:layout>
      <c:lineChart>
        <c:grouping val="standard"/>
        <c:varyColors val="0"/>
        <c:ser>
          <c:idx val="0"/>
          <c:order val="0"/>
          <c:tx>
            <c:strRef>
              <c:f>CPRm_graph!$A$2</c:f>
              <c:strCache>
                <c:ptCount val="1"/>
                <c:pt idx="0">
                  <c:v>Africa</c:v>
                </c:pt>
              </c:strCache>
            </c:strRef>
          </c:tx>
          <c:spPr>
            <a:ln w="25400"/>
          </c:spPr>
          <c:marker>
            <c:symbol val="diamond"/>
            <c:size val="3"/>
          </c:marke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1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CPRm_graph!$B$2:$C$2</c:f>
              <c:numCache>
                <c:formatCode>0</c:formatCode>
                <c:ptCount val="2"/>
                <c:pt idx="0">
                  <c:v>16</c:v>
                </c:pt>
                <c:pt idx="1">
                  <c:v>28.3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CPRm_graph!$A$3</c:f>
              <c:strCache>
                <c:ptCount val="1"/>
                <c:pt idx="0">
                  <c:v>Asia</c:v>
                </c:pt>
              </c:strCache>
            </c:strRef>
          </c:tx>
          <c:spPr>
            <a:ln w="25400"/>
          </c:spPr>
          <c:marker>
            <c:symbol val="square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-2.136181276006679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CPRm_graph!$B$3:$C$3</c:f>
              <c:numCache>
                <c:formatCode>0</c:formatCode>
                <c:ptCount val="2"/>
                <c:pt idx="0">
                  <c:v>56.3</c:v>
                </c:pt>
                <c:pt idx="1">
                  <c:v>61.7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CPRm_graph!$A$4</c:f>
              <c:strCache>
                <c:ptCount val="1"/>
                <c:pt idx="0">
                  <c:v>Europe</c:v>
                </c:pt>
              </c:strCache>
            </c:strRef>
          </c:tx>
          <c:spPr>
            <a:ln w="25400"/>
          </c:spPr>
          <c:marker>
            <c:symbol val="triangle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5.2324115723502602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CPRm_graph!$B$4:$C$4</c:f>
              <c:numCache>
                <c:formatCode>0</c:formatCode>
                <c:ptCount val="2"/>
                <c:pt idx="0">
                  <c:v>50.5</c:v>
                </c:pt>
                <c:pt idx="1">
                  <c:v>61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CPRm_graph!$A$5</c:f>
              <c:strCache>
                <c:ptCount val="1"/>
                <c:pt idx="0">
                  <c:v>Latin America/Caribbean</c:v>
                </c:pt>
              </c:strCache>
            </c:strRef>
          </c:tx>
          <c:spPr>
            <a:ln w="25400"/>
          </c:spPr>
          <c:marker>
            <c:symbol val="x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-9.7368998681101795E-3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accent4">
                          <a:lumMod val="75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CPRm_graph!$B$5:$C$5</c:f>
              <c:numCache>
                <c:formatCode>0</c:formatCode>
                <c:ptCount val="2"/>
                <c:pt idx="0">
                  <c:v>57.4</c:v>
                </c:pt>
                <c:pt idx="1">
                  <c:v>67.099999999999994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CPRm_graph!$A$6</c:f>
              <c:strCache>
                <c:ptCount val="1"/>
                <c:pt idx="0">
                  <c:v>North America</c:v>
                </c:pt>
              </c:strCache>
            </c:strRef>
          </c:tx>
          <c:spPr>
            <a:ln w="25400"/>
          </c:spPr>
          <c:marker>
            <c:symbol val="star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1.2307955887301499E-7"/>
                  <c:y val="-2.6012378330029701E-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accent5">
                          <a:lumMod val="75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CPRm_graph!$B$6:$C$6</c:f>
              <c:numCache>
                <c:formatCode>0</c:formatCode>
                <c:ptCount val="2"/>
                <c:pt idx="0">
                  <c:v>69.400000000000006</c:v>
                </c:pt>
                <c:pt idx="1">
                  <c:v>70.5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CPRm_graph!$A$7</c:f>
              <c:strCache>
                <c:ptCount val="1"/>
                <c:pt idx="0">
                  <c:v>Oceania</c:v>
                </c:pt>
              </c:strCache>
            </c:strRef>
          </c:tx>
          <c:spPr>
            <a:ln w="25400"/>
          </c:spPr>
          <c:marker>
            <c:symbol val="circle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-1.2307955887301499E-7"/>
                  <c:y val="2.053693673358390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CPRm_graph!$B$7:$C$7</c:f>
              <c:numCache>
                <c:formatCode>0</c:formatCode>
                <c:ptCount val="2"/>
                <c:pt idx="0">
                  <c:v>54.8</c:v>
                </c:pt>
                <c:pt idx="1">
                  <c:v>55.2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CPRm_graph!$A$8</c:f>
              <c:strCache>
                <c:ptCount val="1"/>
                <c:pt idx="0">
                  <c:v>World</c:v>
                </c:pt>
              </c:strCache>
            </c:strRef>
          </c:tx>
          <c:spPr>
            <a:ln w="50800"/>
          </c:spPr>
          <c:marker>
            <c:symbol val="plus"/>
            <c:size val="4"/>
          </c:marker>
          <c:dPt>
            <c:idx val="1"/>
            <c:bubble3D val="0"/>
            <c:spPr>
              <a:ln w="57150"/>
            </c:spPr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5.2328349066198699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CPRm_graph!$B$1:$C$1</c:f>
              <c:numCache>
                <c:formatCode>0</c:formatCode>
                <c:ptCount val="2"/>
                <c:pt idx="0">
                  <c:v>1994</c:v>
                </c:pt>
                <c:pt idx="1">
                  <c:v>2014</c:v>
                </c:pt>
              </c:numCache>
            </c:numRef>
          </c:cat>
          <c:val>
            <c:numRef>
              <c:f>CPRm_graph!$B$8:$C$8</c:f>
              <c:numCache>
                <c:formatCode>0</c:formatCode>
                <c:ptCount val="2"/>
                <c:pt idx="0">
                  <c:v>51.8</c:v>
                </c:pt>
                <c:pt idx="1">
                  <c:v>57.6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44768"/>
        <c:axId val="39080448"/>
      </c:lineChart>
      <c:catAx>
        <c:axId val="389447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 b="1">
                <a:solidFill>
                  <a:schemeClr val="tx2">
                    <a:lumMod val="50000"/>
                  </a:schemeClr>
                </a:solidFill>
              </a:defRPr>
            </a:pPr>
            <a:endParaRPr lang="en-US"/>
          </a:p>
        </c:txPr>
        <c:crossAx val="39080448"/>
        <c:crosses val="autoZero"/>
        <c:auto val="1"/>
        <c:lblAlgn val="ctr"/>
        <c:lblOffset val="100"/>
        <c:noMultiLvlLbl val="0"/>
      </c:catAx>
      <c:valAx>
        <c:axId val="39080448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>
                <a:solidFill>
                  <a:schemeClr val="tx2">
                    <a:lumMod val="50000"/>
                  </a:schemeClr>
                </a:solidFill>
              </a:defRPr>
            </a:pPr>
            <a:endParaRPr lang="en-US"/>
          </a:p>
        </c:txPr>
        <c:crossAx val="38944768"/>
        <c:crosses val="autoZero"/>
        <c:crossBetween val="between"/>
        <c:majorUnit val="20"/>
        <c:minorUnit val="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033294326874098E-2"/>
          <c:y val="2.64882023043203E-2"/>
          <c:w val="0.65669227632953697"/>
          <c:h val="0.90795293386970299"/>
        </c:manualLayout>
      </c:layout>
      <c:lineChart>
        <c:grouping val="standard"/>
        <c:varyColors val="0"/>
        <c:ser>
          <c:idx val="0"/>
          <c:order val="0"/>
          <c:tx>
            <c:strRef>
              <c:f>SKATT_graph!$A$2</c:f>
              <c:strCache>
                <c:ptCount val="1"/>
                <c:pt idx="0">
                  <c:v>World</c:v>
                </c:pt>
              </c:strCache>
            </c:strRef>
          </c:tx>
          <c:spPr>
            <a:ln w="50800"/>
          </c:spP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SKATT_graph!$B$2:$C$2</c:f>
              <c:numCache>
                <c:formatCode>General</c:formatCode>
                <c:ptCount val="2"/>
                <c:pt idx="0">
                  <c:v>57</c:v>
                </c:pt>
                <c:pt idx="1">
                  <c:v>66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SKATT_graph!$A$3</c:f>
              <c:strCache>
                <c:ptCount val="1"/>
                <c:pt idx="0">
                  <c:v>Northern Africa</c:v>
                </c:pt>
              </c:strCache>
            </c:strRef>
          </c:tx>
          <c:spPr>
            <a:ln w="25400"/>
          </c:spPr>
          <c:marker>
            <c:symbol val="square"/>
            <c:size val="3"/>
          </c:marke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100" b="1">
                    <a:solidFill>
                      <a:schemeClr val="accent2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SKATT_graph!$B$3:$C$3</c:f>
              <c:numCache>
                <c:formatCode>General</c:formatCode>
                <c:ptCount val="2"/>
                <c:pt idx="0">
                  <c:v>51</c:v>
                </c:pt>
                <c:pt idx="1">
                  <c:v>84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SKATT_graph!$A$4</c:f>
              <c:strCache>
                <c:ptCount val="1"/>
                <c:pt idx="0">
                  <c:v>sub-Saharan Africa</c:v>
                </c:pt>
              </c:strCache>
            </c:strRef>
          </c:tx>
          <c:spPr>
            <a:ln w="25400"/>
          </c:spPr>
          <c:marker>
            <c:symbol val="triangle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2.3552504879984199E-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accent3">
                          <a:lumMod val="50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SKATT_graph!$B$4:$C$4</c:f>
              <c:numCache>
                <c:formatCode>General</c:formatCode>
                <c:ptCount val="2"/>
                <c:pt idx="0">
                  <c:v>42</c:v>
                </c:pt>
                <c:pt idx="1">
                  <c:v>45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SKATT_graph!$A$5</c:f>
              <c:strCache>
                <c:ptCount val="1"/>
                <c:pt idx="0">
                  <c:v>Latin America/Caribbean</c:v>
                </c:pt>
              </c:strCache>
            </c:strRef>
          </c:tx>
          <c:spPr>
            <a:ln w="25400"/>
          </c:spPr>
          <c:marker>
            <c:symbol val="x"/>
            <c:size val="3"/>
          </c:marke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100" b="1">
                    <a:solidFill>
                      <a:schemeClr val="accent4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SKATT_graph!$B$5:$C$5</c:f>
              <c:numCache>
                <c:formatCode>General</c:formatCode>
                <c:ptCount val="2"/>
                <c:pt idx="0">
                  <c:v>75</c:v>
                </c:pt>
                <c:pt idx="1">
                  <c:v>90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SKATT_graph!$A$6</c:f>
              <c:strCache>
                <c:ptCount val="1"/>
                <c:pt idx="0">
                  <c:v>Eastern Asia</c:v>
                </c:pt>
              </c:strCache>
            </c:strRef>
          </c:tx>
          <c:spPr>
            <a:ln w="25400"/>
          </c:spPr>
          <c:marker>
            <c:symbol val="star"/>
            <c:size val="3"/>
          </c:marke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1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SKATT_graph!$B$6:$C$6</c:f>
              <c:numCache>
                <c:formatCode>General</c:formatCode>
                <c:ptCount val="2"/>
                <c:pt idx="0">
                  <c:v>94</c:v>
                </c:pt>
                <c:pt idx="1">
                  <c:v>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SKATT_graph!$A$7</c:f>
              <c:strCache>
                <c:ptCount val="1"/>
                <c:pt idx="0">
                  <c:v>Southern Asia</c:v>
                </c:pt>
              </c:strCache>
            </c:strRef>
          </c:tx>
          <c:spPr>
            <a:ln w="25400"/>
          </c:spPr>
          <c:marker>
            <c:symbol val="circle"/>
            <c:size val="3"/>
          </c:marke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100" b="1">
                    <a:solidFill>
                      <a:schemeClr val="accent6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SKATT_graph!$B$7:$C$7</c:f>
              <c:numCache>
                <c:formatCode>General</c:formatCode>
                <c:ptCount val="2"/>
                <c:pt idx="0">
                  <c:v>30</c:v>
                </c:pt>
                <c:pt idx="1">
                  <c:v>49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SKATT_graph!$A$8</c:f>
              <c:strCache>
                <c:ptCount val="1"/>
                <c:pt idx="0">
                  <c:v>South Eastern Asia</c:v>
                </c:pt>
              </c:strCache>
            </c:strRef>
          </c:tx>
          <c:spPr>
            <a:ln w="25400"/>
          </c:spPr>
          <c:marker>
            <c:symbol val="plus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1.2314439326649099E-16"/>
                  <c:y val="1.8318614906654401E-2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SKATT_graph!$B$8:$C$8</c:f>
              <c:numCache>
                <c:formatCode>General</c:formatCode>
                <c:ptCount val="2"/>
                <c:pt idx="0">
                  <c:v>48</c:v>
                </c:pt>
                <c:pt idx="1">
                  <c:v>74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SKATT_graph!$A$9</c:f>
              <c:strCache>
                <c:ptCount val="1"/>
                <c:pt idx="0">
                  <c:v>Western Asia</c:v>
                </c:pt>
              </c:strCache>
            </c:strRef>
          </c:tx>
          <c:spPr>
            <a:ln w="25400"/>
          </c:spPr>
          <c:marker>
            <c:symbol val="dot"/>
            <c:size val="3"/>
          </c:marker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-1.831861490665440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SKATT_graph!$B$1:$C$1</c:f>
              <c:numCache>
                <c:formatCode>General</c:formatCode>
                <c:ptCount val="2"/>
                <c:pt idx="0">
                  <c:v>1990</c:v>
                </c:pt>
                <c:pt idx="1">
                  <c:v>2010</c:v>
                </c:pt>
              </c:numCache>
            </c:numRef>
          </c:cat>
          <c:val>
            <c:numRef>
              <c:f>SKATT_graph!$B$9:$C$9</c:f>
              <c:numCache>
                <c:formatCode>General</c:formatCode>
                <c:ptCount val="2"/>
                <c:pt idx="0">
                  <c:v>59</c:v>
                </c:pt>
                <c:pt idx="1">
                  <c:v>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47840"/>
        <c:axId val="39082176"/>
      </c:lineChart>
      <c:catAx>
        <c:axId val="3894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 b="1">
                <a:solidFill>
                  <a:schemeClr val="tx2">
                    <a:lumMod val="50000"/>
                  </a:schemeClr>
                </a:solidFill>
              </a:defRPr>
            </a:pPr>
            <a:endParaRPr lang="en-US"/>
          </a:p>
        </c:txPr>
        <c:crossAx val="39082176"/>
        <c:crosses val="autoZero"/>
        <c:auto val="1"/>
        <c:lblAlgn val="ctr"/>
        <c:lblOffset val="100"/>
        <c:noMultiLvlLbl val="0"/>
      </c:catAx>
      <c:valAx>
        <c:axId val="39082176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solidFill>
              <a:schemeClr val="accent1">
                <a:lumMod val="75000"/>
              </a:schemeClr>
            </a:solidFill>
          </a:ln>
        </c:spPr>
        <c:txPr>
          <a:bodyPr/>
          <a:lstStyle/>
          <a:p>
            <a:pPr>
              <a:defRPr>
                <a:solidFill>
                  <a:schemeClr val="tx2">
                    <a:lumMod val="50000"/>
                  </a:schemeClr>
                </a:solidFill>
              </a:defRPr>
            </a:pPr>
            <a:endParaRPr lang="en-US"/>
          </a:p>
        </c:txPr>
        <c:crossAx val="38947840"/>
        <c:crosses val="autoZero"/>
        <c:crossBetween val="between"/>
        <c:majorUnit val="20"/>
        <c:minorUnit val="4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ACF8E5-EC82-4E81-8D56-93324A23A8A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82764B8-6AA7-4CC2-A4B2-5A05CC745B6A}">
      <dgm:prSet phldrT="[Text]" custT="1"/>
      <dgm:spPr>
        <a:solidFill>
          <a:schemeClr val="bg2">
            <a:lumMod val="75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1400" dirty="0" smtClean="0"/>
            <a:t>32 m</a:t>
          </a:r>
          <a:br>
            <a:rPr lang="en-US" sz="1400" dirty="0" smtClean="0"/>
          </a:br>
          <a:r>
            <a:rPr lang="en-US" sz="1400" dirty="0" smtClean="0"/>
            <a:t>(0.7%)</a:t>
          </a:r>
          <a:endParaRPr lang="en-US" sz="1400" dirty="0"/>
        </a:p>
      </dgm:t>
    </dgm:pt>
    <dgm:pt modelId="{EF627C93-9150-44CD-96FB-42C6057D54C8}" type="parTrans" cxnId="{BF310C56-D047-48B8-A761-C555C2295698}">
      <dgm:prSet/>
      <dgm:spPr/>
      <dgm:t>
        <a:bodyPr/>
        <a:lstStyle/>
        <a:p>
          <a:endParaRPr lang="en-US"/>
        </a:p>
      </dgm:t>
    </dgm:pt>
    <dgm:pt modelId="{B9FF4AF8-D061-4CBD-B5C3-CB003047BC2F}" type="sibTrans" cxnId="{BF310C56-D047-48B8-A761-C555C2295698}">
      <dgm:prSet/>
      <dgm:spPr/>
      <dgm:t>
        <a:bodyPr/>
        <a:lstStyle/>
        <a:p>
          <a:endParaRPr lang="en-US"/>
        </a:p>
      </dgm:t>
    </dgm:pt>
    <dgm:pt modelId="{8C500863-A9FE-443B-BF8A-EB028C2A53CC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400" dirty="0" smtClean="0"/>
            <a:t>1,066 m</a:t>
          </a:r>
        </a:p>
        <a:p>
          <a:r>
            <a:rPr lang="en-US" sz="1400" dirty="0" smtClean="0"/>
            <a:t>(22.9%)</a:t>
          </a:r>
          <a:endParaRPr lang="en-US" sz="1400" dirty="0"/>
        </a:p>
      </dgm:t>
    </dgm:pt>
    <dgm:pt modelId="{25F059E1-E36F-4EE1-9E2C-C143501A5C0E}" type="parTrans" cxnId="{1EEB01BB-C3E6-46DD-8D93-9415DCD9CCD9}">
      <dgm:prSet/>
      <dgm:spPr/>
      <dgm:t>
        <a:bodyPr/>
        <a:lstStyle/>
        <a:p>
          <a:endParaRPr lang="en-US"/>
        </a:p>
      </dgm:t>
    </dgm:pt>
    <dgm:pt modelId="{75D5F463-8E61-4C0C-9074-D4F69B831B8C}" type="sibTrans" cxnId="{1EEB01BB-C3E6-46DD-8D93-9415DCD9CCD9}">
      <dgm:prSet/>
      <dgm:spPr/>
      <dgm:t>
        <a:bodyPr/>
        <a:lstStyle/>
        <a:p>
          <a:endParaRPr lang="en-US"/>
        </a:p>
      </dgm:t>
    </dgm:pt>
    <dgm:pt modelId="{CE3E36ED-C012-4955-B5AD-F3D616B83BD1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400" dirty="0" smtClean="0"/>
            <a:t>3,207 m </a:t>
          </a:r>
        </a:p>
        <a:p>
          <a:r>
            <a:rPr lang="en-US" sz="1400" dirty="0" smtClean="0"/>
            <a:t>(68.7%) </a:t>
          </a:r>
          <a:endParaRPr lang="en-US" sz="1400" dirty="0"/>
        </a:p>
      </dgm:t>
    </dgm:pt>
    <dgm:pt modelId="{03690E12-1DFD-4279-A4FC-27E5AD07B855}" type="parTrans" cxnId="{BDF6AEF2-57D8-47E3-A3C8-283E25A07443}">
      <dgm:prSet/>
      <dgm:spPr/>
      <dgm:t>
        <a:bodyPr/>
        <a:lstStyle/>
        <a:p>
          <a:endParaRPr lang="en-US"/>
        </a:p>
      </dgm:t>
    </dgm:pt>
    <dgm:pt modelId="{B52083EA-40D3-4D44-BFB3-BFDF66D8CEE6}" type="sibTrans" cxnId="{BDF6AEF2-57D8-47E3-A3C8-283E25A07443}">
      <dgm:prSet/>
      <dgm:spPr/>
      <dgm:t>
        <a:bodyPr/>
        <a:lstStyle/>
        <a:p>
          <a:endParaRPr lang="en-US"/>
        </a:p>
      </dgm:t>
    </dgm:pt>
    <dgm:pt modelId="{7EB5C476-4448-4E84-A5EE-63638FC6ED21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400" dirty="0" smtClean="0"/>
            <a:t>361 m</a:t>
          </a:r>
          <a:br>
            <a:rPr lang="en-US" sz="1400" dirty="0" smtClean="0"/>
          </a:br>
          <a:r>
            <a:rPr lang="en-US" sz="1400" dirty="0" smtClean="0"/>
            <a:t>(7.7%)</a:t>
          </a:r>
          <a:endParaRPr lang="en-US" sz="1400" dirty="0"/>
        </a:p>
      </dgm:t>
    </dgm:pt>
    <dgm:pt modelId="{B5C30FDE-D216-47F3-932E-3BC99FE14E66}" type="parTrans" cxnId="{78EDD69C-4B65-4F20-9A9E-72C4E69F7300}">
      <dgm:prSet/>
      <dgm:spPr/>
      <dgm:t>
        <a:bodyPr/>
        <a:lstStyle/>
        <a:p>
          <a:endParaRPr lang="en-US"/>
        </a:p>
      </dgm:t>
    </dgm:pt>
    <dgm:pt modelId="{5D9DDED2-E4BA-41B2-8A83-F2AE8CB4D149}" type="sibTrans" cxnId="{78EDD69C-4B65-4F20-9A9E-72C4E69F7300}">
      <dgm:prSet/>
      <dgm:spPr/>
      <dgm:t>
        <a:bodyPr/>
        <a:lstStyle/>
        <a:p>
          <a:endParaRPr lang="en-US"/>
        </a:p>
      </dgm:t>
    </dgm:pt>
    <dgm:pt modelId="{9427871C-0F97-4AD6-AAB4-9DF3518702A5}" type="pres">
      <dgm:prSet presAssocID="{15ACF8E5-EC82-4E81-8D56-93324A23A8AE}" presName="Name0" presStyleCnt="0">
        <dgm:presLayoutVars>
          <dgm:dir/>
          <dgm:animLvl val="lvl"/>
          <dgm:resizeHandles val="exact"/>
        </dgm:presLayoutVars>
      </dgm:prSet>
      <dgm:spPr/>
    </dgm:pt>
    <dgm:pt modelId="{5140B10A-9714-469F-8665-D9DE350FEDF6}" type="pres">
      <dgm:prSet presAssocID="{082764B8-6AA7-4CC2-A4B2-5A05CC745B6A}" presName="Name8" presStyleCnt="0"/>
      <dgm:spPr/>
    </dgm:pt>
    <dgm:pt modelId="{FC29902A-F979-4037-B217-7D16757E9145}" type="pres">
      <dgm:prSet presAssocID="{082764B8-6AA7-4CC2-A4B2-5A05CC745B6A}" presName="level" presStyleLbl="node1" presStyleIdx="0" presStyleCnt="4" custScaleX="108065" custScaleY="4029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B9EDE3-5F51-48FD-B663-7424DEBA2DEA}" type="pres">
      <dgm:prSet presAssocID="{082764B8-6AA7-4CC2-A4B2-5A05CC745B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274B7-CECA-402B-B5B4-6B9E8AB1BCB8}" type="pres">
      <dgm:prSet presAssocID="{7EB5C476-4448-4E84-A5EE-63638FC6ED21}" presName="Name8" presStyleCnt="0"/>
      <dgm:spPr/>
    </dgm:pt>
    <dgm:pt modelId="{88527365-1EA5-4E66-A8C9-BC3992647418}" type="pres">
      <dgm:prSet presAssocID="{7EB5C476-4448-4E84-A5EE-63638FC6ED21}" presName="level" presStyleLbl="node1" presStyleIdx="1" presStyleCnt="4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1C595-6064-41F1-892C-1D21BB04552C}" type="pres">
      <dgm:prSet presAssocID="{7EB5C476-4448-4E84-A5EE-63638FC6ED2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339DEB-894E-4F02-B965-64A581953348}" type="pres">
      <dgm:prSet presAssocID="{8C500863-A9FE-443B-BF8A-EB028C2A53CC}" presName="Name8" presStyleCnt="0"/>
      <dgm:spPr/>
    </dgm:pt>
    <dgm:pt modelId="{EC40E04A-21AD-4658-98F5-53893E2C40F9}" type="pres">
      <dgm:prSet presAssocID="{8C500863-A9FE-443B-BF8A-EB028C2A53CC}" presName="level" presStyleLbl="node1" presStyleIdx="2" presStyleCnt="4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AAE5AC-F6BC-4C81-8136-80B48E770C68}" type="pres">
      <dgm:prSet presAssocID="{8C500863-A9FE-443B-BF8A-EB028C2A53C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31F5CA-A5C3-4BD2-B541-E696EC30B927}" type="pres">
      <dgm:prSet presAssocID="{CE3E36ED-C012-4955-B5AD-F3D616B83BD1}" presName="Name8" presStyleCnt="0"/>
      <dgm:spPr/>
    </dgm:pt>
    <dgm:pt modelId="{DCED0C84-3F10-49A6-B351-67C7DBE26BD1}" type="pres">
      <dgm:prSet presAssocID="{CE3E36ED-C012-4955-B5AD-F3D616B83BD1}" presName="level" presStyleLbl="node1" presStyleIdx="3" presStyleCnt="4" custScaleY="153978" custLinFactNeighborX="5000" custLinFactNeighborY="-218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36E655-46F3-4265-BF61-64F3425824B4}" type="pres">
      <dgm:prSet presAssocID="{CE3E36ED-C012-4955-B5AD-F3D616B83BD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36D819-E507-5E44-96EB-C6706529F1B7}" type="presOf" srcId="{15ACF8E5-EC82-4E81-8D56-93324A23A8AE}" destId="{9427871C-0F97-4AD6-AAB4-9DF3518702A5}" srcOrd="0" destOrd="0" presId="urn:microsoft.com/office/officeart/2005/8/layout/pyramid1"/>
    <dgm:cxn modelId="{9BFDBD18-E913-DE41-B09D-486DDAB7E3CC}" type="presOf" srcId="{082764B8-6AA7-4CC2-A4B2-5A05CC745B6A}" destId="{CBB9EDE3-5F51-48FD-B663-7424DEBA2DEA}" srcOrd="1" destOrd="0" presId="urn:microsoft.com/office/officeart/2005/8/layout/pyramid1"/>
    <dgm:cxn modelId="{37D2C075-C4AB-4343-97EA-1455EC27B328}" type="presOf" srcId="{082764B8-6AA7-4CC2-A4B2-5A05CC745B6A}" destId="{FC29902A-F979-4037-B217-7D16757E9145}" srcOrd="0" destOrd="0" presId="urn:microsoft.com/office/officeart/2005/8/layout/pyramid1"/>
    <dgm:cxn modelId="{290242E5-08A0-0E4D-B6C1-5B0BBDE1E528}" type="presOf" srcId="{CE3E36ED-C012-4955-B5AD-F3D616B83BD1}" destId="{DCED0C84-3F10-49A6-B351-67C7DBE26BD1}" srcOrd="0" destOrd="0" presId="urn:microsoft.com/office/officeart/2005/8/layout/pyramid1"/>
    <dgm:cxn modelId="{78EDD69C-4B65-4F20-9A9E-72C4E69F7300}" srcId="{15ACF8E5-EC82-4E81-8D56-93324A23A8AE}" destId="{7EB5C476-4448-4E84-A5EE-63638FC6ED21}" srcOrd="1" destOrd="0" parTransId="{B5C30FDE-D216-47F3-932E-3BC99FE14E66}" sibTransId="{5D9DDED2-E4BA-41B2-8A83-F2AE8CB4D149}"/>
    <dgm:cxn modelId="{BF310C56-D047-48B8-A761-C555C2295698}" srcId="{15ACF8E5-EC82-4E81-8D56-93324A23A8AE}" destId="{082764B8-6AA7-4CC2-A4B2-5A05CC745B6A}" srcOrd="0" destOrd="0" parTransId="{EF627C93-9150-44CD-96FB-42C6057D54C8}" sibTransId="{B9FF4AF8-D061-4CBD-B5C3-CB003047BC2F}"/>
    <dgm:cxn modelId="{BDF6AEF2-57D8-47E3-A3C8-283E25A07443}" srcId="{15ACF8E5-EC82-4E81-8D56-93324A23A8AE}" destId="{CE3E36ED-C012-4955-B5AD-F3D616B83BD1}" srcOrd="3" destOrd="0" parTransId="{03690E12-1DFD-4279-A4FC-27E5AD07B855}" sibTransId="{B52083EA-40D3-4D44-BFB3-BFDF66D8CEE6}"/>
    <dgm:cxn modelId="{E9E87A1A-9EC9-3240-919F-05D42F74DAF8}" type="presOf" srcId="{CE3E36ED-C012-4955-B5AD-F3D616B83BD1}" destId="{7236E655-46F3-4265-BF61-64F3425824B4}" srcOrd="1" destOrd="0" presId="urn:microsoft.com/office/officeart/2005/8/layout/pyramid1"/>
    <dgm:cxn modelId="{5F055853-89B0-644D-8AC7-B8D1BA247631}" type="presOf" srcId="{8C500863-A9FE-443B-BF8A-EB028C2A53CC}" destId="{EC40E04A-21AD-4658-98F5-53893E2C40F9}" srcOrd="0" destOrd="0" presId="urn:microsoft.com/office/officeart/2005/8/layout/pyramid1"/>
    <dgm:cxn modelId="{CD7B0F9D-3A08-6342-AEE9-C37AAFD86EEB}" type="presOf" srcId="{8C500863-A9FE-443B-BF8A-EB028C2A53CC}" destId="{FCAAE5AC-F6BC-4C81-8136-80B48E770C68}" srcOrd="1" destOrd="0" presId="urn:microsoft.com/office/officeart/2005/8/layout/pyramid1"/>
    <dgm:cxn modelId="{1EEB01BB-C3E6-46DD-8D93-9415DCD9CCD9}" srcId="{15ACF8E5-EC82-4E81-8D56-93324A23A8AE}" destId="{8C500863-A9FE-443B-BF8A-EB028C2A53CC}" srcOrd="2" destOrd="0" parTransId="{25F059E1-E36F-4EE1-9E2C-C143501A5C0E}" sibTransId="{75D5F463-8E61-4C0C-9074-D4F69B831B8C}"/>
    <dgm:cxn modelId="{AA584AE4-C570-2D44-8BB0-1989047062E1}" type="presOf" srcId="{7EB5C476-4448-4E84-A5EE-63638FC6ED21}" destId="{E611C595-6064-41F1-892C-1D21BB04552C}" srcOrd="1" destOrd="0" presId="urn:microsoft.com/office/officeart/2005/8/layout/pyramid1"/>
    <dgm:cxn modelId="{E61AF6F2-92CB-954E-9E15-C1FF901DF0EC}" type="presOf" srcId="{7EB5C476-4448-4E84-A5EE-63638FC6ED21}" destId="{88527365-1EA5-4E66-A8C9-BC3992647418}" srcOrd="0" destOrd="0" presId="urn:microsoft.com/office/officeart/2005/8/layout/pyramid1"/>
    <dgm:cxn modelId="{C181FF4D-2077-1F40-BEDF-C07BC19602CD}" type="presParOf" srcId="{9427871C-0F97-4AD6-AAB4-9DF3518702A5}" destId="{5140B10A-9714-469F-8665-D9DE350FEDF6}" srcOrd="0" destOrd="0" presId="urn:microsoft.com/office/officeart/2005/8/layout/pyramid1"/>
    <dgm:cxn modelId="{3AF96CB3-A8FA-614F-A26F-EA4DB97ED7D2}" type="presParOf" srcId="{5140B10A-9714-469F-8665-D9DE350FEDF6}" destId="{FC29902A-F979-4037-B217-7D16757E9145}" srcOrd="0" destOrd="0" presId="urn:microsoft.com/office/officeart/2005/8/layout/pyramid1"/>
    <dgm:cxn modelId="{D7ADCC30-BB52-914D-8C55-465C9EC8354C}" type="presParOf" srcId="{5140B10A-9714-469F-8665-D9DE350FEDF6}" destId="{CBB9EDE3-5F51-48FD-B663-7424DEBA2DEA}" srcOrd="1" destOrd="0" presId="urn:microsoft.com/office/officeart/2005/8/layout/pyramid1"/>
    <dgm:cxn modelId="{59100A6E-9DFB-5F41-A320-7BF22A283466}" type="presParOf" srcId="{9427871C-0F97-4AD6-AAB4-9DF3518702A5}" destId="{CCE274B7-CECA-402B-B5B4-6B9E8AB1BCB8}" srcOrd="1" destOrd="0" presId="urn:microsoft.com/office/officeart/2005/8/layout/pyramid1"/>
    <dgm:cxn modelId="{38960A21-6574-894C-A17B-5162129A6D68}" type="presParOf" srcId="{CCE274B7-CECA-402B-B5B4-6B9E8AB1BCB8}" destId="{88527365-1EA5-4E66-A8C9-BC3992647418}" srcOrd="0" destOrd="0" presId="urn:microsoft.com/office/officeart/2005/8/layout/pyramid1"/>
    <dgm:cxn modelId="{51F41FBD-F562-D240-ADF6-2EB11FA3C00D}" type="presParOf" srcId="{CCE274B7-CECA-402B-B5B4-6B9E8AB1BCB8}" destId="{E611C595-6064-41F1-892C-1D21BB04552C}" srcOrd="1" destOrd="0" presId="urn:microsoft.com/office/officeart/2005/8/layout/pyramid1"/>
    <dgm:cxn modelId="{7FF91122-10CF-9B42-9CD2-BA4D5C0F479B}" type="presParOf" srcId="{9427871C-0F97-4AD6-AAB4-9DF3518702A5}" destId="{9A339DEB-894E-4F02-B965-64A581953348}" srcOrd="2" destOrd="0" presId="urn:microsoft.com/office/officeart/2005/8/layout/pyramid1"/>
    <dgm:cxn modelId="{772B29A1-1123-6043-A539-2733386A1ADC}" type="presParOf" srcId="{9A339DEB-894E-4F02-B965-64A581953348}" destId="{EC40E04A-21AD-4658-98F5-53893E2C40F9}" srcOrd="0" destOrd="0" presId="urn:microsoft.com/office/officeart/2005/8/layout/pyramid1"/>
    <dgm:cxn modelId="{877AEF2A-5D69-2241-BDD7-91FC530C59A6}" type="presParOf" srcId="{9A339DEB-894E-4F02-B965-64A581953348}" destId="{FCAAE5AC-F6BC-4C81-8136-80B48E770C68}" srcOrd="1" destOrd="0" presId="urn:microsoft.com/office/officeart/2005/8/layout/pyramid1"/>
    <dgm:cxn modelId="{45789AE5-CEEC-044B-978F-7CF01ACF2FD8}" type="presParOf" srcId="{9427871C-0F97-4AD6-AAB4-9DF3518702A5}" destId="{7931F5CA-A5C3-4BD2-B541-E696EC30B927}" srcOrd="3" destOrd="0" presId="urn:microsoft.com/office/officeart/2005/8/layout/pyramid1"/>
    <dgm:cxn modelId="{EB34004C-C4C9-9344-923B-62E6E7C06F11}" type="presParOf" srcId="{7931F5CA-A5C3-4BD2-B541-E696EC30B927}" destId="{DCED0C84-3F10-49A6-B351-67C7DBE26BD1}" srcOrd="0" destOrd="0" presId="urn:microsoft.com/office/officeart/2005/8/layout/pyramid1"/>
    <dgm:cxn modelId="{AF84ACF3-A9DA-034A-9427-B39172A62F29}" type="presParOf" srcId="{7931F5CA-A5C3-4BD2-B541-E696EC30B927}" destId="{7236E655-46F3-4265-BF61-64F3425824B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9902A-F979-4037-B217-7D16757E9145}">
      <dsp:nvSpPr>
        <dsp:cNvPr id="0" name=""/>
        <dsp:cNvSpPr/>
      </dsp:nvSpPr>
      <dsp:spPr>
        <a:xfrm>
          <a:off x="3200397" y="0"/>
          <a:ext cx="838205" cy="563366"/>
        </a:xfrm>
        <a:prstGeom prst="trapezoid">
          <a:avLst>
            <a:gd name="adj" fmla="val 68841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32 m</a:t>
          </a:r>
          <a:br>
            <a:rPr lang="en-US" sz="1400" kern="1200" dirty="0" smtClean="0"/>
          </a:br>
          <a:r>
            <a:rPr lang="en-US" sz="1400" kern="1200" dirty="0" smtClean="0"/>
            <a:t>(0.7%)</a:t>
          </a:r>
          <a:endParaRPr lang="en-US" sz="1400" kern="1200" dirty="0"/>
        </a:p>
      </dsp:txBody>
      <dsp:txXfrm>
        <a:off x="3200397" y="0"/>
        <a:ext cx="838205" cy="563366"/>
      </dsp:txXfrm>
    </dsp:sp>
    <dsp:sp modelId="{88527365-1EA5-4E66-A8C9-BC3992647418}">
      <dsp:nvSpPr>
        <dsp:cNvPr id="0" name=""/>
        <dsp:cNvSpPr/>
      </dsp:nvSpPr>
      <dsp:spPr>
        <a:xfrm>
          <a:off x="2356773" y="563366"/>
          <a:ext cx="2525452" cy="1270909"/>
        </a:xfrm>
        <a:prstGeom prst="trapezoid">
          <a:avLst>
            <a:gd name="adj" fmla="val 68841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361 m</a:t>
          </a:r>
          <a:br>
            <a:rPr lang="en-US" sz="1400" kern="1200" dirty="0" smtClean="0"/>
          </a:br>
          <a:r>
            <a:rPr lang="en-US" sz="1400" kern="1200" dirty="0" smtClean="0"/>
            <a:t>(7.7%)</a:t>
          </a:r>
          <a:endParaRPr lang="en-US" sz="1400" kern="1200" dirty="0"/>
        </a:p>
      </dsp:txBody>
      <dsp:txXfrm>
        <a:off x="2798727" y="563366"/>
        <a:ext cx="1641544" cy="1270909"/>
      </dsp:txXfrm>
    </dsp:sp>
    <dsp:sp modelId="{EC40E04A-21AD-4658-98F5-53893E2C40F9}">
      <dsp:nvSpPr>
        <dsp:cNvPr id="0" name=""/>
        <dsp:cNvSpPr/>
      </dsp:nvSpPr>
      <dsp:spPr>
        <a:xfrm>
          <a:off x="1481872" y="1834275"/>
          <a:ext cx="4275254" cy="1270909"/>
        </a:xfrm>
        <a:prstGeom prst="trapezoid">
          <a:avLst>
            <a:gd name="adj" fmla="val 68841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1,066 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(22.9%)</a:t>
          </a:r>
          <a:endParaRPr lang="en-US" sz="1400" kern="1200" dirty="0"/>
        </a:p>
      </dsp:txBody>
      <dsp:txXfrm>
        <a:off x="2230042" y="1834275"/>
        <a:ext cx="2778915" cy="1270909"/>
      </dsp:txXfrm>
    </dsp:sp>
    <dsp:sp modelId="{DCED0C84-3F10-49A6-B351-67C7DBE26BD1}">
      <dsp:nvSpPr>
        <dsp:cNvPr id="0" name=""/>
        <dsp:cNvSpPr/>
      </dsp:nvSpPr>
      <dsp:spPr>
        <a:xfrm>
          <a:off x="0" y="3074610"/>
          <a:ext cx="7239000" cy="2152614"/>
        </a:xfrm>
        <a:prstGeom prst="trapezoid">
          <a:avLst>
            <a:gd name="adj" fmla="val 68841"/>
          </a:avLst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3,207 m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(68.7%) </a:t>
          </a:r>
          <a:endParaRPr lang="en-US" sz="1400" kern="1200" dirty="0"/>
        </a:p>
      </dsp:txBody>
      <dsp:txXfrm>
        <a:off x="1266824" y="3074610"/>
        <a:ext cx="4705350" cy="2152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0.00729</cdr:x>
      <cdr:y>0.03419</cdr:y>
    </cdr:from>
    <cdr:to>
      <cdr:x>0.10933</cdr:x>
      <cdr:y>0.10256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26" y="114302"/>
          <a:ext cx="66675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800"/>
            <a:t>Per cent</a:t>
          </a:r>
        </a:p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0.05316</cdr:x>
      <cdr:y>0.88472</cdr:y>
    </cdr:from>
    <cdr:to>
      <cdr:x>0.1414</cdr:x>
      <cdr:y>0.96977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9900" y="4191000"/>
          <a:ext cx="779963" cy="4028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Africa</a:t>
          </a:r>
        </a:p>
      </cdr:txBody>
    </cdr:sp>
  </cdr:relSizeAnchor>
  <cdr:relSizeAnchor xmlns:cdr="http://schemas.openxmlformats.org/drawingml/2006/chartDrawing">
    <cdr:from>
      <cdr:x>0.18966</cdr:x>
      <cdr:y>0.88472</cdr:y>
    </cdr:from>
    <cdr:to>
      <cdr:x>0.31487</cdr:x>
      <cdr:y>0.96977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76400" y="4191000"/>
          <a:ext cx="1106799" cy="4028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Asia</a:t>
          </a:r>
        </a:p>
      </cdr:txBody>
    </cdr:sp>
  </cdr:relSizeAnchor>
  <cdr:relSizeAnchor xmlns:cdr="http://schemas.openxmlformats.org/drawingml/2006/chartDrawing">
    <cdr:from>
      <cdr:x>0.34195</cdr:x>
      <cdr:y>0.86863</cdr:y>
    </cdr:from>
    <cdr:to>
      <cdr:x>0.47845</cdr:x>
      <cdr:y>0.98992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022600" y="4114801"/>
          <a:ext cx="1206500" cy="574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Eastern Europe</a:t>
          </a:r>
        </a:p>
      </cdr:txBody>
    </cdr:sp>
  </cdr:relSizeAnchor>
  <cdr:relSizeAnchor xmlns:cdr="http://schemas.openxmlformats.org/drawingml/2006/chartDrawing">
    <cdr:from>
      <cdr:x>0.49569</cdr:x>
      <cdr:y>0.87131</cdr:y>
    </cdr:from>
    <cdr:to>
      <cdr:x>0.62099</cdr:x>
      <cdr:y>0.99748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381500" y="4127500"/>
          <a:ext cx="1107555" cy="597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LAC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0.63075</cdr:x>
      <cdr:y>0.87399</cdr:y>
    </cdr:from>
    <cdr:to>
      <cdr:x>0.84257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575300" y="4140201"/>
          <a:ext cx="1872345" cy="596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West Europe &amp; </a:t>
          </a:r>
          <a:r>
            <a:rPr lang="en-US" sz="1800" dirty="0"/>
            <a:t>other developed countries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0D1C48-6F72-478E-8B00-4833DCFED3D3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7DEADD-863C-4176-A37A-222EFCCC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22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CDC1A4-8D20-1045-BE90-F220AE47BBC4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AAE8D2-6328-7D44-BC49-2FE07BD4A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19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1" indent="-171441">
              <a:buFont typeface="Arial" panose="020B0604020202020204" pitchFamily="34" charset="0"/>
              <a:buChar char="•"/>
            </a:pPr>
            <a:endParaRPr lang="en-US" u="sng" dirty="0"/>
          </a:p>
          <a:p>
            <a:pPr marL="171441" indent="-171441">
              <a:buFont typeface="Arial" panose="020B0604020202020204" pitchFamily="34" charset="0"/>
              <a:buChar char="•"/>
            </a:pPr>
            <a:endParaRPr lang="en-US" dirty="0"/>
          </a:p>
          <a:p>
            <a:pPr marL="171441" indent="-171441" defTabSz="457174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96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152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41" indent="-17144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152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630EC-BB18-4B7D-8E4F-B54FF1553EB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3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MMR 47%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22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28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AE8D2-6328-7D44-BC49-2FE07BD4A12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1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8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Thursday, February 13,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9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Thursday, February 13,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4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5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68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56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4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1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9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847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2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85921-A91A-409C-921C-0E0EC1E750EC}" type="datetime2">
              <a:rPr lang="en-US" smtClean="0"/>
              <a:t>Thursday, February 13,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41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4101"/>
            <a:ext cx="7670800" cy="18795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5300" b="1" dirty="0" smtClean="0">
                <a:solidFill>
                  <a:srgbClr val="FF0000"/>
                </a:solidFill>
              </a:rPr>
              <a:t>ICPD </a:t>
            </a:r>
            <a:r>
              <a:rPr lang="en-US" sz="5300" b="1" dirty="0">
                <a:solidFill>
                  <a:srgbClr val="FF0000"/>
                </a:solidFill>
              </a:rPr>
              <a:t>Beyond </a:t>
            </a:r>
            <a:r>
              <a:rPr lang="en-US" sz="5300" b="1" dirty="0" smtClean="0">
                <a:solidFill>
                  <a:srgbClr val="FF0000"/>
                </a:solidFill>
              </a:rPr>
              <a:t>2014 –  </a:t>
            </a:r>
            <a:br>
              <a:rPr lang="en-US" sz="5300" b="1" dirty="0" smtClean="0">
                <a:solidFill>
                  <a:srgbClr val="FF0000"/>
                </a:solidFill>
              </a:rPr>
            </a:br>
            <a:r>
              <a:rPr lang="en-US" sz="5300" b="1" dirty="0" smtClean="0">
                <a:solidFill>
                  <a:srgbClr val="FF0000"/>
                </a:solidFill>
              </a:rPr>
              <a:t>Framework </a:t>
            </a:r>
            <a:r>
              <a:rPr lang="en-US" sz="5300" b="1" dirty="0" smtClean="0">
                <a:solidFill>
                  <a:srgbClr val="FF0000"/>
                </a:solidFill>
              </a:rPr>
              <a:t>of Actions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Briefing on the findings of the </a:t>
            </a:r>
            <a:br>
              <a:rPr lang="en-US" b="1" dirty="0" smtClean="0"/>
            </a:br>
            <a:r>
              <a:rPr lang="en-US" b="1" dirty="0" smtClean="0"/>
              <a:t>ICPD Beyond 2014 Review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150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Global Wealth Pyramid </a:t>
            </a:r>
            <a:r>
              <a:rPr lang="en-US" sz="2000" b="1" dirty="0" smtClean="0"/>
              <a:t>(Credit Suisse 2012)</a:t>
            </a:r>
            <a:endParaRPr lang="en-US" sz="2000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49297490"/>
              </p:ext>
            </p:extLst>
          </p:nvPr>
        </p:nvGraphicFramePr>
        <p:xfrm>
          <a:off x="914400" y="1219200"/>
          <a:ext cx="7239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0" y="6477000"/>
            <a:ext cx="6324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Number of adults (percent of world population)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6084249"/>
            <a:ext cx="914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Wealth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724400"/>
            <a:ext cx="22098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&lt; USD 10,000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3124200"/>
            <a:ext cx="2667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USD 10,000 to 100,000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52600" y="2057400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USD 100,000 to 1 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24200" y="1383268"/>
            <a:ext cx="1219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&gt; USD 1 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1403866"/>
            <a:ext cx="24765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USD 98.7 </a:t>
            </a:r>
            <a:r>
              <a:rPr lang="en-US" dirty="0" err="1" smtClean="0"/>
              <a:t>trn</a:t>
            </a:r>
            <a:r>
              <a:rPr lang="en-US" dirty="0" smtClean="0"/>
              <a:t> (41%)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57800" y="2089666"/>
            <a:ext cx="2286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USD 101.8 </a:t>
            </a:r>
            <a:r>
              <a:rPr lang="en-US" dirty="0" err="1" smtClean="0"/>
              <a:t>trn</a:t>
            </a:r>
            <a:r>
              <a:rPr lang="en-US" dirty="0" smtClean="0"/>
              <a:t> (42.3%)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43600" y="3124200"/>
            <a:ext cx="2514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USD 33 </a:t>
            </a:r>
            <a:r>
              <a:rPr lang="en-US" dirty="0" err="1" smtClean="0"/>
              <a:t>trn</a:t>
            </a:r>
            <a:r>
              <a:rPr lang="en-US" dirty="0" smtClean="0"/>
              <a:t> (13.7%)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86600" y="4724400"/>
            <a:ext cx="22098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USD 7.3 </a:t>
            </a:r>
            <a:r>
              <a:rPr lang="en-US" dirty="0" err="1" smtClean="0"/>
              <a:t>trn</a:t>
            </a:r>
            <a:r>
              <a:rPr lang="en-US" dirty="0" smtClean="0"/>
              <a:t> (3%)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899400" y="5702300"/>
            <a:ext cx="167640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Total wealth</a:t>
            </a:r>
          </a:p>
          <a:p>
            <a:r>
              <a:rPr lang="en-US" b="1" dirty="0" smtClean="0"/>
              <a:t>(percent of world) 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5251" y="1219201"/>
            <a:ext cx="165735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 2012 </a:t>
            </a:r>
            <a:r>
              <a:rPr lang="en-US" dirty="0"/>
              <a:t>approximately 8% of adults controlled over 80% of the world’s </a:t>
            </a:r>
            <a:r>
              <a:rPr lang="en-US" dirty="0" smtClean="0"/>
              <a:t>wealth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2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366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53% of all gains in global income to top 5% of earners 1988-2008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0" t="19277" r="13421" b="14152"/>
          <a:stretch/>
        </p:blipFill>
        <p:spPr bwMode="auto">
          <a:xfrm>
            <a:off x="431036" y="1638301"/>
            <a:ext cx="8408163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65200" y="6083300"/>
            <a:ext cx="3683000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943600" y="1638301"/>
            <a:ext cx="1778000" cy="838199"/>
          </a:xfrm>
          <a:prstGeom prst="straightConnector1">
            <a:avLst/>
          </a:prstGeom>
          <a:ln w="7620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17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/>
          </a:bodyPr>
          <a:lstStyle/>
          <a:p>
            <a:r>
              <a:rPr lang="en-US" b="1" dirty="0" smtClean="0"/>
              <a:t>Cost of Inequality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Diversion of the world’s wealth – and finite natural resources – to a small fraction of the </a:t>
            </a:r>
            <a:r>
              <a:rPr lang="en-US" dirty="0" smtClean="0"/>
              <a:t>population</a:t>
            </a:r>
            <a:endParaRPr lang="en-US" dirty="0"/>
          </a:p>
          <a:p>
            <a:pPr lvl="1"/>
            <a:r>
              <a:rPr lang="en-US" dirty="0"/>
              <a:t>L</a:t>
            </a:r>
            <a:r>
              <a:rPr lang="en-US" dirty="0" smtClean="0"/>
              <a:t>imits </a:t>
            </a:r>
            <a:r>
              <a:rPr lang="en-US" dirty="0"/>
              <a:t>resources for poverty </a:t>
            </a:r>
            <a:r>
              <a:rPr lang="en-US" dirty="0" smtClean="0"/>
              <a:t>reduction &amp; </a:t>
            </a:r>
            <a:r>
              <a:rPr lang="en-US" dirty="0"/>
              <a:t>sustained </a:t>
            </a:r>
            <a:r>
              <a:rPr lang="en-US" dirty="0" smtClean="0"/>
              <a:t>growth</a:t>
            </a:r>
            <a:endParaRPr lang="en-US" dirty="0"/>
          </a:p>
          <a:p>
            <a:r>
              <a:rPr lang="en-US" dirty="0" smtClean="0"/>
              <a:t>Limits </a:t>
            </a:r>
            <a:r>
              <a:rPr lang="en-US" dirty="0"/>
              <a:t>political access </a:t>
            </a:r>
            <a:r>
              <a:rPr lang="en-US" dirty="0" smtClean="0"/>
              <a:t>for some, when </a:t>
            </a:r>
            <a:r>
              <a:rPr lang="en-US" dirty="0"/>
              <a:t>assets define influence</a:t>
            </a:r>
          </a:p>
          <a:p>
            <a:r>
              <a:rPr lang="en-US" dirty="0" smtClean="0"/>
              <a:t>Reduces </a:t>
            </a:r>
            <a:r>
              <a:rPr lang="en-US" dirty="0"/>
              <a:t>s</a:t>
            </a:r>
            <a:r>
              <a:rPr lang="en-US" dirty="0" smtClean="0"/>
              <a:t>ocial cohesion, upward mobility, empathy</a:t>
            </a:r>
            <a:r>
              <a:rPr lang="en-US" dirty="0"/>
              <a:t>, </a:t>
            </a:r>
            <a:r>
              <a:rPr lang="en-US" dirty="0" smtClean="0"/>
              <a:t>and shared responsibility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9752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-88900"/>
            <a:ext cx="8737600" cy="102870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Women’s Empowerment &amp; Gender Equality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850900"/>
            <a:ext cx="8547100" cy="4673599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en-US" sz="2800" dirty="0" smtClean="0"/>
              <a:t>Gender </a:t>
            </a:r>
            <a:r>
              <a:rPr lang="en-US" sz="2800" dirty="0"/>
              <a:t>g</a:t>
            </a:r>
            <a:r>
              <a:rPr lang="en-US" sz="2800" dirty="0" smtClean="0"/>
              <a:t>ap in labor force participation narrowed slightly since 1994, but women are still:</a:t>
            </a:r>
          </a:p>
          <a:p>
            <a:pPr lvl="1"/>
            <a:r>
              <a:rPr lang="en-US" sz="2400" dirty="0"/>
              <a:t>P</a:t>
            </a:r>
            <a:r>
              <a:rPr lang="en-US" sz="2400" dirty="0" smtClean="0"/>
              <a:t>aid less than men for equal work</a:t>
            </a:r>
            <a:endParaRPr lang="en-US" sz="2400" dirty="0"/>
          </a:p>
          <a:p>
            <a:pPr lvl="1"/>
            <a:r>
              <a:rPr lang="en-US" sz="2400" dirty="0" smtClean="0"/>
              <a:t>Over-represented in vulnerable, informal employment</a:t>
            </a:r>
          </a:p>
          <a:p>
            <a:pPr lvl="1"/>
            <a:r>
              <a:rPr lang="en-US" sz="2400" dirty="0"/>
              <a:t>U</a:t>
            </a:r>
            <a:r>
              <a:rPr lang="en-US" sz="2400" dirty="0" smtClean="0"/>
              <a:t>nder-represented in positions of power</a:t>
            </a:r>
          </a:p>
          <a:p>
            <a:pPr lvl="1"/>
            <a:r>
              <a:rPr lang="en-US" sz="2400" dirty="0" smtClean="0"/>
              <a:t>Carrying a disproportionate share of unpaid domestic work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pPr marL="57150" indent="0">
              <a:buNone/>
            </a:pPr>
            <a:r>
              <a:rPr lang="en-US" sz="2800" dirty="0"/>
              <a:t>G</a:t>
            </a:r>
            <a:r>
              <a:rPr lang="en-US" sz="2800" dirty="0" smtClean="0"/>
              <a:t>ender-based violence demands urgent attention </a:t>
            </a:r>
          </a:p>
          <a:p>
            <a:pPr lvl="1"/>
            <a:r>
              <a:rPr lang="en-US" sz="2400" dirty="0" smtClean="0"/>
              <a:t>1 in 3 women report physical/sexual abuse</a:t>
            </a:r>
            <a:endParaRPr lang="en-US" sz="2400" u="sng" dirty="0" smtClean="0"/>
          </a:p>
          <a:p>
            <a:pPr lvl="1"/>
            <a:r>
              <a:rPr lang="en-US" sz="2400" dirty="0" smtClean="0"/>
              <a:t>1 </a:t>
            </a:r>
            <a:r>
              <a:rPr lang="en-US" sz="2400" dirty="0"/>
              <a:t>in 4 men in a 10,000 person multi-country study in Asia &amp; Pacific admitted to perpetrating </a:t>
            </a:r>
            <a:r>
              <a:rPr lang="en-US" sz="2400" dirty="0" smtClean="0"/>
              <a:t>rape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695950"/>
            <a:ext cx="8105775" cy="9233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solidFill>
                  <a:schemeClr val="bg1"/>
                </a:solidFill>
              </a:rPr>
              <a:t>Government priorities for gender equality and women’s </a:t>
            </a:r>
            <a:r>
              <a:rPr lang="en-US" dirty="0" smtClean="0">
                <a:solidFill>
                  <a:schemeClr val="bg1"/>
                </a:solidFill>
              </a:rPr>
              <a:t>empowerment: economic </a:t>
            </a:r>
            <a:r>
              <a:rPr lang="en-US" dirty="0">
                <a:solidFill>
                  <a:schemeClr val="bg1"/>
                </a:solidFill>
              </a:rPr>
              <a:t>empowerment and </a:t>
            </a:r>
            <a:r>
              <a:rPr lang="en-US" dirty="0" smtClean="0">
                <a:solidFill>
                  <a:schemeClr val="bg1"/>
                </a:solidFill>
              </a:rPr>
              <a:t>employment (71%), </a:t>
            </a:r>
            <a:r>
              <a:rPr lang="en-US" dirty="0">
                <a:solidFill>
                  <a:schemeClr val="bg1"/>
                </a:solidFill>
              </a:rPr>
              <a:t>political empowerment and participation </a:t>
            </a:r>
            <a:r>
              <a:rPr lang="en-US" dirty="0" smtClean="0">
                <a:solidFill>
                  <a:schemeClr val="bg1"/>
                </a:solidFill>
              </a:rPr>
              <a:t>(59%) and </a:t>
            </a:r>
            <a:r>
              <a:rPr lang="en-US" dirty="0">
                <a:solidFill>
                  <a:schemeClr val="bg1"/>
                </a:solidFill>
              </a:rPr>
              <a:t>the elimination of all forms of </a:t>
            </a:r>
            <a:r>
              <a:rPr lang="en-US" dirty="0" smtClean="0">
                <a:solidFill>
                  <a:schemeClr val="bg1"/>
                </a:solidFill>
              </a:rPr>
              <a:t>violence (56%).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390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sz="3600" b="1" dirty="0"/>
              <a:t>S</a:t>
            </a:r>
            <a:r>
              <a:rPr lang="en-US" sz="3600" b="1" dirty="0" smtClean="0"/>
              <a:t>upport for gender equality by region</a:t>
            </a:r>
            <a:br>
              <a:rPr lang="en-US" sz="3600" b="1" dirty="0" smtClean="0"/>
            </a:br>
            <a:r>
              <a:rPr lang="en-US" sz="3600" b="1" dirty="0" smtClean="0"/>
              <a:t> 2004-2009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862257"/>
              </p:ext>
            </p:extLst>
          </p:nvPr>
        </p:nvGraphicFramePr>
        <p:xfrm>
          <a:off x="304800" y="1066800"/>
          <a:ext cx="8839200" cy="473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167" y="1247775"/>
            <a:ext cx="461665" cy="306175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Support for gender equality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267" y="5734050"/>
            <a:ext cx="9054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report presents new findings from the </a:t>
            </a:r>
            <a:r>
              <a:rPr lang="en-US" sz="1200" dirty="0" smtClean="0"/>
              <a:t>World </a:t>
            </a:r>
            <a:r>
              <a:rPr lang="en-US" sz="1200" dirty="0"/>
              <a:t>Values </a:t>
            </a:r>
            <a:r>
              <a:rPr lang="en-US" sz="1200" dirty="0" smtClean="0"/>
              <a:t>Survey showing that </a:t>
            </a:r>
            <a:r>
              <a:rPr lang="en-US" sz="1200" dirty="0"/>
              <a:t>public attitudes </a:t>
            </a:r>
            <a:r>
              <a:rPr lang="en-US" sz="1200" dirty="0" smtClean="0"/>
              <a:t>to gender equality vary greatly between countries, and region.  Respondents in most counties agree that both girls and boys deserve equal access to a university education, but when asked whether girls and boys have equal rights to a job – many countries disagree.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84997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274638"/>
            <a:ext cx="8890000" cy="1757362"/>
          </a:xfrm>
          <a:solidFill>
            <a:srgbClr val="FFA33C"/>
          </a:solidFill>
        </p:spPr>
        <p:txBody>
          <a:bodyPr>
            <a:noAutofit/>
          </a:bodyPr>
          <a:lstStyle/>
          <a:p>
            <a:r>
              <a:rPr lang="en-US" sz="3200" b="1" dirty="0" smtClean="0"/>
              <a:t>“Men make better political leaders than women”</a:t>
            </a:r>
            <a:br>
              <a:rPr lang="en-US" sz="3200" b="1" dirty="0" smtClean="0"/>
            </a:br>
            <a:r>
              <a:rPr lang="en-US" sz="3200" b="1" dirty="0" smtClean="0"/>
              <a:t>Proportion who disagree - 1995-2005</a:t>
            </a:r>
            <a:endParaRPr lang="en-US" sz="32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2373" b="-32373"/>
          <a:stretch>
            <a:fillRect/>
          </a:stretch>
        </p:blipFill>
        <p:spPr bwMode="auto">
          <a:xfrm>
            <a:off x="339725" y="1600201"/>
            <a:ext cx="8775700" cy="52577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33983" y="2371725"/>
            <a:ext cx="461665" cy="33263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Support for gender equality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400" y="6115050"/>
            <a:ext cx="901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Since the 1990’s, </a:t>
            </a:r>
            <a:r>
              <a:rPr lang="en-US" sz="1200" dirty="0"/>
              <a:t>a</a:t>
            </a:r>
            <a:r>
              <a:rPr lang="en-US" sz="1200" dirty="0" smtClean="0"/>
              <a:t>n increasing proportion of people disagree that “men make better political leaders than women” , showing growing support for gender equality (from analysis of World Values Survey data).  </a:t>
            </a:r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79104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51" y="95794"/>
            <a:ext cx="8421189" cy="1166949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% of Governments Addressing Equality </a:t>
            </a:r>
            <a:br>
              <a:rPr lang="en-US" sz="3600" b="1" dirty="0" smtClean="0"/>
            </a:br>
            <a:r>
              <a:rPr lang="en-US" sz="3600" b="1" dirty="0" smtClean="0"/>
              <a:t>in </a:t>
            </a:r>
            <a:r>
              <a:rPr lang="en-US" sz="3600" b="1" dirty="0"/>
              <a:t>Work </a:t>
            </a:r>
            <a:r>
              <a:rPr lang="en-US" sz="3600" b="1" dirty="0" smtClean="0"/>
              <a:t>&amp; Family Life? </a:t>
            </a:r>
            <a:r>
              <a:rPr lang="en-US" sz="2400" b="1" dirty="0" smtClean="0"/>
              <a:t>(Global Survey 2012)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91" y="1600200"/>
            <a:ext cx="8656320" cy="481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 smtClean="0"/>
              <a:t>85%</a:t>
            </a:r>
            <a:r>
              <a:rPr lang="en-US" sz="2800" i="1" dirty="0" smtClean="0"/>
              <a:t> 		Commitments </a:t>
            </a:r>
            <a:r>
              <a:rPr lang="en-US" sz="2800" i="1" dirty="0"/>
              <a:t>or laws against workplace </a:t>
            </a:r>
            <a:r>
              <a:rPr lang="en-US" sz="2800" i="1" dirty="0" smtClean="0"/>
              <a:t>						discrimination </a:t>
            </a:r>
            <a:r>
              <a:rPr lang="en-US" sz="2800" i="1" dirty="0"/>
              <a:t>of </a:t>
            </a:r>
            <a:r>
              <a:rPr lang="en-US" sz="2800" i="1" dirty="0" smtClean="0"/>
              <a:t>women	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i="1" dirty="0" smtClean="0"/>
              <a:t>64%</a:t>
            </a:r>
            <a:r>
              <a:rPr lang="en-US" sz="2800" i="1" dirty="0" smtClean="0"/>
              <a:t>		Policy </a:t>
            </a:r>
            <a:r>
              <a:rPr lang="en-US" sz="2800" i="1" dirty="0"/>
              <a:t>commitments to </a:t>
            </a:r>
            <a:r>
              <a:rPr lang="en-US" sz="2800" i="1" dirty="0" smtClean="0"/>
              <a:t>work/family 							balance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i="1" dirty="0" smtClean="0"/>
              <a:t>90%</a:t>
            </a:r>
            <a:r>
              <a:rPr lang="en-US" sz="2800" i="1" dirty="0" smtClean="0"/>
              <a:t>		Maternity leave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b="1" i="1" dirty="0" smtClean="0"/>
              <a:t>54%</a:t>
            </a:r>
            <a:r>
              <a:rPr lang="en-US" sz="2800" i="1" dirty="0" smtClean="0"/>
              <a:t>		Paternity leave </a:t>
            </a:r>
          </a:p>
          <a:p>
            <a:pPr marL="0" indent="0">
              <a:buNone/>
            </a:pPr>
            <a:r>
              <a:rPr lang="en-US" sz="2800" b="1" i="1" dirty="0" smtClean="0"/>
              <a:t>41%</a:t>
            </a:r>
            <a:r>
              <a:rPr lang="en-US" sz="2800" i="1" dirty="0" smtClean="0"/>
              <a:t>		Breastfeeding </a:t>
            </a:r>
            <a:r>
              <a:rPr lang="en-US" sz="2800" i="1" dirty="0"/>
              <a:t>in the </a:t>
            </a:r>
            <a:r>
              <a:rPr lang="en-US" sz="2800" i="1" dirty="0" smtClean="0"/>
              <a:t>public workplace</a:t>
            </a:r>
            <a:endParaRPr lang="en-US" sz="2800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~  All 5 policies &amp; provisions?  18.7%</a:t>
            </a:r>
            <a:r>
              <a:rPr lang="en-US" dirty="0" smtClean="0"/>
              <a:t> </a:t>
            </a:r>
            <a:r>
              <a:rPr lang="en-US" sz="2400" dirty="0" smtClean="0"/>
              <a:t>(26/113)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359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A</a:t>
            </a:r>
            <a:r>
              <a:rPr lang="en-US" b="1" dirty="0" smtClean="0"/>
              <a:t> rising proportion of older persons (60+ years), 1950-2050 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89500" y="1600200"/>
            <a:ext cx="3975100" cy="5118100"/>
          </a:xfrm>
        </p:spPr>
        <p:txBody>
          <a:bodyPr>
            <a:noAutofit/>
          </a:bodyPr>
          <a:lstStyle/>
          <a:p>
            <a:r>
              <a:rPr lang="en-US" sz="2400" dirty="0" smtClean="0"/>
              <a:t>11</a:t>
            </a:r>
            <a:r>
              <a:rPr lang="en-US" sz="2400" dirty="0"/>
              <a:t>% </a:t>
            </a:r>
            <a:r>
              <a:rPr lang="en-US" sz="2400" dirty="0" smtClean="0"/>
              <a:t>globally, rising in all regions</a:t>
            </a:r>
            <a:endParaRPr lang="en-GB" sz="2400" dirty="0"/>
          </a:p>
          <a:p>
            <a:r>
              <a:rPr lang="en-GB" sz="2400" dirty="0" smtClean="0"/>
              <a:t>&gt; 40% of persons 65+ </a:t>
            </a:r>
            <a:r>
              <a:rPr lang="en-GB" sz="2400" dirty="0"/>
              <a:t>in </a:t>
            </a:r>
            <a:r>
              <a:rPr lang="en-GB" sz="2400" dirty="0" smtClean="0"/>
              <a:t>Africa economically active</a:t>
            </a:r>
            <a:endParaRPr lang="en-US" sz="2400" dirty="0"/>
          </a:p>
          <a:p>
            <a:r>
              <a:rPr lang="en-GB" sz="2400" dirty="0" smtClean="0"/>
              <a:t>Illiteracy high (</a:t>
            </a:r>
            <a:r>
              <a:rPr lang="en-GB" sz="2400" dirty="0"/>
              <a:t>25% in </a:t>
            </a:r>
            <a:r>
              <a:rPr lang="en-GB" sz="2400" dirty="0" smtClean="0"/>
              <a:t>LA, </a:t>
            </a:r>
            <a:r>
              <a:rPr lang="en-GB" sz="2400" dirty="0"/>
              <a:t>68% in Africa) – higher among </a:t>
            </a:r>
            <a:r>
              <a:rPr lang="en-GB" sz="2400" dirty="0" smtClean="0"/>
              <a:t>women</a:t>
            </a:r>
          </a:p>
          <a:p>
            <a:pPr marL="0" lvl="0" indent="0">
              <a:buNone/>
            </a:pPr>
            <a:endParaRPr lang="en-GB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sz="2400" dirty="0" smtClean="0">
                <a:solidFill>
                  <a:prstClr val="black"/>
                </a:solidFill>
              </a:rPr>
              <a:t>ANTICIPATE:  Pensions</a:t>
            </a:r>
            <a:r>
              <a:rPr lang="en-GB" sz="2400" dirty="0">
                <a:solidFill>
                  <a:prstClr val="black"/>
                </a:solidFill>
              </a:rPr>
              <a:t>, </a:t>
            </a:r>
            <a:r>
              <a:rPr lang="en-GB" sz="2400" dirty="0" smtClean="0">
                <a:solidFill>
                  <a:prstClr val="black"/>
                </a:solidFill>
              </a:rPr>
              <a:t>health </a:t>
            </a:r>
            <a:r>
              <a:rPr lang="en-GB" sz="2400" dirty="0">
                <a:solidFill>
                  <a:prstClr val="black"/>
                </a:solidFill>
              </a:rPr>
              <a:t>care, </a:t>
            </a:r>
            <a:r>
              <a:rPr lang="en-GB" sz="2400" dirty="0" smtClean="0">
                <a:solidFill>
                  <a:prstClr val="black"/>
                </a:solidFill>
              </a:rPr>
              <a:t>innovative housing</a:t>
            </a:r>
            <a:r>
              <a:rPr lang="en-GB" sz="2400" dirty="0">
                <a:solidFill>
                  <a:prstClr val="black"/>
                </a:solidFill>
              </a:rPr>
              <a:t>, social </a:t>
            </a:r>
            <a:r>
              <a:rPr lang="en-GB" sz="2400" dirty="0" smtClean="0">
                <a:solidFill>
                  <a:prstClr val="black"/>
                </a:solidFill>
              </a:rPr>
              <a:t>protection, </a:t>
            </a:r>
            <a:r>
              <a:rPr lang="en-GB" sz="2400" dirty="0"/>
              <a:t>l</a:t>
            </a:r>
            <a:r>
              <a:rPr lang="en-GB" sz="2400" dirty="0" smtClean="0"/>
              <a:t>ifelong </a:t>
            </a:r>
            <a:r>
              <a:rPr lang="en-GB" sz="2400" dirty="0"/>
              <a:t>learning, </a:t>
            </a:r>
            <a:r>
              <a:rPr lang="en-GB" sz="2400" dirty="0" smtClean="0"/>
              <a:t>flexible </a:t>
            </a:r>
            <a:r>
              <a:rPr lang="en-GB" sz="2400" dirty="0"/>
              <a:t>employment </a:t>
            </a:r>
            <a:endParaRPr lang="en-US" sz="240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30812792"/>
              </p:ext>
            </p:extLst>
          </p:nvPr>
        </p:nvGraphicFramePr>
        <p:xfrm>
          <a:off x="457200" y="1600200"/>
          <a:ext cx="4191000" cy="466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491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The demographic importance of young people 10-24 </a:t>
            </a:r>
            <a:r>
              <a:rPr lang="en-US" b="1" dirty="0" err="1" smtClean="0"/>
              <a:t>yrs</a:t>
            </a:r>
            <a:r>
              <a:rPr lang="en-US" b="1" dirty="0" smtClean="0"/>
              <a:t>, 1950-2050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2258211"/>
              </p:ext>
            </p:extLst>
          </p:nvPr>
        </p:nvGraphicFramePr>
        <p:xfrm>
          <a:off x="457200" y="1600200"/>
          <a:ext cx="4673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752850" cy="49022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26100" y="1600201"/>
            <a:ext cx="33083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Primary school enrollment rates approaching 90%, secondary far from universal</a:t>
            </a:r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Of </a:t>
            </a:r>
            <a:r>
              <a:rPr lang="en-US" sz="2400" dirty="0"/>
              <a:t>197 million people unemployed, nearly 40% are age 15-24 </a:t>
            </a:r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600 </a:t>
            </a:r>
            <a:r>
              <a:rPr lang="en-US" sz="2400" dirty="0"/>
              <a:t>million productive jobs needed over the next </a:t>
            </a:r>
            <a:r>
              <a:rPr lang="en-US" sz="2400" dirty="0" smtClean="0"/>
              <a:t>decade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3950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713"/>
            <a:ext cx="8077200" cy="903287"/>
          </a:xfrm>
        </p:spPr>
        <p:txBody>
          <a:bodyPr>
            <a:normAutofit/>
          </a:bodyPr>
          <a:lstStyle/>
          <a:p>
            <a:r>
              <a:rPr lang="en-US" b="1" dirty="0" smtClean="0"/>
              <a:t>Invest in Adolescents &amp; Youth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00" y="1142999"/>
            <a:ext cx="7581900" cy="4533901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400" dirty="0"/>
              <a:t>34% of women 20-24 in developing regions are </a:t>
            </a:r>
            <a:r>
              <a:rPr lang="en-US" sz="2400" dirty="0" smtClean="0"/>
              <a:t>married </a:t>
            </a:r>
            <a:r>
              <a:rPr lang="en-US" sz="2400" dirty="0"/>
              <a:t>or in union by age 18;  12% by age </a:t>
            </a:r>
            <a:r>
              <a:rPr lang="en-US" sz="2400" dirty="0" smtClean="0"/>
              <a:t>15</a:t>
            </a:r>
            <a:endParaRPr lang="en-US" sz="2400" u="sng" dirty="0"/>
          </a:p>
          <a:p>
            <a:pPr marL="285750" indent="-285750"/>
            <a:r>
              <a:rPr lang="en-US" sz="2400" dirty="0"/>
              <a:t>Early marriage leads to early fertility: 1 in 5 girls in developing countries become pregnant before age 18</a:t>
            </a:r>
          </a:p>
          <a:p>
            <a:pPr lvl="0"/>
            <a:r>
              <a:rPr lang="en-US" sz="2400" dirty="0" smtClean="0"/>
              <a:t>Higher </a:t>
            </a:r>
            <a:r>
              <a:rPr lang="en-US" sz="2400" dirty="0"/>
              <a:t>levels of education </a:t>
            </a:r>
            <a:r>
              <a:rPr lang="en-US" sz="2400" dirty="0" smtClean="0"/>
              <a:t>delay marriage, fertility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Investments </a:t>
            </a:r>
            <a:r>
              <a:rPr lang="en-US" sz="2400" dirty="0"/>
              <a:t>are critically needed </a:t>
            </a:r>
            <a:r>
              <a:rPr lang="en-US" sz="2400" dirty="0" smtClean="0"/>
              <a:t>to ensure quality </a:t>
            </a:r>
            <a:r>
              <a:rPr lang="en-US" sz="2400" dirty="0"/>
              <a:t>health and education, </a:t>
            </a:r>
            <a:r>
              <a:rPr lang="en-US" sz="2400" dirty="0" smtClean="0"/>
              <a:t>freedom </a:t>
            </a:r>
            <a:r>
              <a:rPr lang="en-US" sz="2400" dirty="0"/>
              <a:t>from early marriage &amp;</a:t>
            </a:r>
            <a:r>
              <a:rPr lang="en-US" sz="2400" dirty="0" smtClean="0"/>
              <a:t> </a:t>
            </a:r>
            <a:r>
              <a:rPr lang="en-US" sz="2400" dirty="0"/>
              <a:t>childbearing, </a:t>
            </a:r>
            <a:r>
              <a:rPr lang="en-US" sz="2400" dirty="0" smtClean="0"/>
              <a:t>opportunities </a:t>
            </a:r>
            <a:r>
              <a:rPr lang="en-US" sz="2400" dirty="0"/>
              <a:t>for safe paid </a:t>
            </a:r>
            <a:r>
              <a:rPr lang="en-US" sz="2400" dirty="0" smtClean="0"/>
              <a:t>work, and </a:t>
            </a:r>
            <a:r>
              <a:rPr lang="en-US" sz="2400" dirty="0"/>
              <a:t>political </a:t>
            </a:r>
            <a:r>
              <a:rPr lang="en-US" sz="2400" dirty="0" smtClean="0"/>
              <a:t>participation</a:t>
            </a:r>
            <a:r>
              <a:rPr lang="en-US" sz="2400" dirty="0"/>
              <a:t>.</a:t>
            </a:r>
          </a:p>
          <a:p>
            <a:pPr marL="0" lv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60400" y="5880100"/>
            <a:ext cx="80264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solidFill>
                  <a:schemeClr val="bg1"/>
                </a:solidFill>
              </a:rPr>
              <a:t>Government priorities for young people: economic empowerment and employment (70 %), social inclusion and education (56 %)</a:t>
            </a:r>
          </a:p>
        </p:txBody>
      </p:sp>
    </p:spTree>
    <p:extLst>
      <p:ext uri="{BB962C8B-B14F-4D97-AF65-F5344CB8AC3E}">
        <p14:creationId xmlns:p14="http://schemas.microsoft.com/office/powerpoint/2010/main" val="1652585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18500" cy="1092200"/>
          </a:xfrm>
          <a:solidFill>
            <a:srgbClr val="FFA33C"/>
          </a:solidFill>
        </p:spPr>
        <p:txBody>
          <a:bodyPr/>
          <a:lstStyle/>
          <a:p>
            <a:r>
              <a:rPr lang="en-US" b="1" dirty="0" smtClean="0"/>
              <a:t>1994 ICPD Consensus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17638"/>
            <a:ext cx="81153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ncreasing social, economic and political equality, including sexual and reproductive health and rights, </a:t>
            </a:r>
            <a:r>
              <a:rPr lang="en-US" dirty="0"/>
              <a:t>i</a:t>
            </a:r>
            <a:r>
              <a:rPr lang="en-US" dirty="0" smtClean="0"/>
              <a:t>s the basis for individual well-being, lower population growth, and sustainable development.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evidence of the </a:t>
            </a:r>
            <a:r>
              <a:rPr lang="en-US" dirty="0" smtClean="0"/>
              <a:t>Review </a:t>
            </a:r>
            <a:r>
              <a:rPr lang="en-US" dirty="0" smtClean="0"/>
              <a:t>overwhelmingly supports that consensus.</a:t>
            </a:r>
          </a:p>
          <a:p>
            <a:pPr marL="0" indent="0" algn="just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50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Autofit/>
          </a:bodyPr>
          <a:lstStyle/>
          <a:p>
            <a:r>
              <a:rPr lang="en-US" sz="3600" b="1" dirty="0" smtClean="0"/>
              <a:t>Stark Health &amp; Wealth Inequalities for </a:t>
            </a:r>
            <a:br>
              <a:rPr lang="en-US" sz="3600" b="1" dirty="0" smtClean="0"/>
            </a:br>
            <a:r>
              <a:rPr lang="en-US" sz="3600" b="1" dirty="0" smtClean="0"/>
              <a:t>Indigenous Peoples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600200"/>
            <a:ext cx="77597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Life expectancy of indigenous vs</a:t>
            </a:r>
            <a:r>
              <a:rPr lang="en-US" dirty="0"/>
              <a:t>.</a:t>
            </a:r>
            <a:r>
              <a:rPr lang="en-US" dirty="0" smtClean="0"/>
              <a:t> non-indigenous children:</a:t>
            </a:r>
          </a:p>
          <a:p>
            <a:r>
              <a:rPr lang="en-US" dirty="0" smtClean="0"/>
              <a:t>20 years in Nepal or Australia</a:t>
            </a:r>
          </a:p>
          <a:p>
            <a:r>
              <a:rPr lang="en-US" dirty="0" smtClean="0"/>
              <a:t>13 years in Guatemala</a:t>
            </a:r>
            <a:endParaRPr lang="en-US" dirty="0"/>
          </a:p>
          <a:p>
            <a:r>
              <a:rPr lang="en-US" dirty="0" smtClean="0"/>
              <a:t>11 years in </a:t>
            </a:r>
            <a:r>
              <a:rPr lang="en-US" dirty="0"/>
              <a:t>N</a:t>
            </a:r>
            <a:r>
              <a:rPr lang="en-US" dirty="0" smtClean="0"/>
              <a:t>ew Zealand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Among 28 </a:t>
            </a:r>
            <a:r>
              <a:rPr lang="en-US" dirty="0"/>
              <a:t>million indigenous people in </a:t>
            </a:r>
            <a:r>
              <a:rPr lang="en-US" dirty="0" smtClean="0"/>
              <a:t>Latin America </a:t>
            </a:r>
            <a:r>
              <a:rPr lang="en-US" dirty="0"/>
              <a:t>almost no change in poverty (~80%) from early 1990’s to early 2000’</a:t>
            </a:r>
            <a:r>
              <a:rPr lang="en-US" dirty="0" smtClean="0"/>
              <a:t>s, </a:t>
            </a:r>
            <a:r>
              <a:rPr lang="en-US" dirty="0"/>
              <a:t>and poverty among indigenous…</a:t>
            </a:r>
          </a:p>
          <a:p>
            <a:r>
              <a:rPr lang="en-US" dirty="0"/>
              <a:t>8x non-indigenous in Paraguay</a:t>
            </a:r>
          </a:p>
          <a:p>
            <a:r>
              <a:rPr lang="en-US" dirty="0"/>
              <a:t>6x … Panama</a:t>
            </a:r>
          </a:p>
          <a:p>
            <a:r>
              <a:rPr lang="en-US" dirty="0"/>
              <a:t>3x …Mexico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796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Autofit/>
          </a:bodyPr>
          <a:lstStyle/>
          <a:p>
            <a:r>
              <a:rPr lang="en-US" sz="3600" b="1" dirty="0" smtClean="0"/>
              <a:t>Unequal Burden of Disability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5% age 0-14 live with a disability  </a:t>
            </a:r>
          </a:p>
          <a:p>
            <a:r>
              <a:rPr lang="en-US" dirty="0"/>
              <a:t>15-20% </a:t>
            </a:r>
            <a:r>
              <a:rPr lang="en-US" dirty="0" smtClean="0"/>
              <a:t>over </a:t>
            </a:r>
            <a:r>
              <a:rPr lang="en-US" dirty="0"/>
              <a:t>age 15 live </a:t>
            </a:r>
            <a:r>
              <a:rPr lang="en-US" dirty="0" smtClean="0"/>
              <a:t>with disability</a:t>
            </a:r>
            <a:endParaRPr lang="en-US" dirty="0"/>
          </a:p>
          <a:p>
            <a:r>
              <a:rPr lang="en-US" dirty="0" smtClean="0"/>
              <a:t>Rising dramatically with age </a:t>
            </a:r>
            <a:r>
              <a:rPr lang="en-US" dirty="0"/>
              <a:t>– and increasing due </a:t>
            </a:r>
            <a:r>
              <a:rPr lang="en-US" dirty="0" smtClean="0"/>
              <a:t>to </a:t>
            </a:r>
            <a:r>
              <a:rPr lang="en-US" dirty="0"/>
              <a:t>population </a:t>
            </a:r>
            <a:r>
              <a:rPr lang="en-US" dirty="0" smtClean="0"/>
              <a:t>aging, rise </a:t>
            </a:r>
            <a:r>
              <a:rPr lang="en-US" dirty="0"/>
              <a:t>in </a:t>
            </a:r>
            <a:r>
              <a:rPr lang="en-US" dirty="0" smtClean="0"/>
              <a:t>years lived with non-communicable diseases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Women more than men</a:t>
            </a:r>
          </a:p>
          <a:p>
            <a:r>
              <a:rPr lang="en-US" dirty="0" smtClean="0"/>
              <a:t>Higher in lower income countries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755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Non-Discrimination Must be Universally Applied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Ethnic and Racial Minorities</a:t>
            </a:r>
          </a:p>
          <a:p>
            <a:r>
              <a:rPr lang="en-US" dirty="0" smtClean="0"/>
              <a:t>Persons of Diverse Sexual Orientation and Gender Identity</a:t>
            </a:r>
          </a:p>
          <a:p>
            <a:r>
              <a:rPr lang="en-US" dirty="0" smtClean="0"/>
              <a:t>Persons Living with HIV and AIDS</a:t>
            </a:r>
          </a:p>
          <a:p>
            <a:r>
              <a:rPr lang="en-US" dirty="0" smtClean="0"/>
              <a:t>Migrants</a:t>
            </a:r>
          </a:p>
          <a:p>
            <a:r>
              <a:rPr lang="en-US" dirty="0" smtClean="0"/>
              <a:t>Sex Workers</a:t>
            </a:r>
          </a:p>
          <a:p>
            <a:r>
              <a:rPr lang="en-US" dirty="0" smtClean="0"/>
              <a:t>……….many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664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154" y="175846"/>
            <a:ext cx="8538308" cy="918308"/>
          </a:xfrm>
          <a:solidFill>
            <a:srgbClr val="FFA33C"/>
          </a:solidFill>
        </p:spPr>
        <p:txBody>
          <a:bodyPr>
            <a:normAutofit/>
          </a:bodyPr>
          <a:lstStyle/>
          <a:p>
            <a:r>
              <a:rPr lang="en-US" sz="4000" b="1" dirty="0" smtClean="0"/>
              <a:t>Social Cost of Discrimination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54" y="1308100"/>
            <a:ext cx="8468946" cy="52705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sz="7000" dirty="0" smtClean="0"/>
              <a:t>Even without physical violence, stigma and stereotype threat leads to loss of human health and productivity</a:t>
            </a:r>
            <a:r>
              <a:rPr lang="en-US" sz="7000" dirty="0" smtClean="0"/>
              <a:t>:</a:t>
            </a:r>
            <a:endParaRPr lang="en-US" sz="7000" dirty="0"/>
          </a:p>
          <a:p>
            <a:r>
              <a:rPr lang="en-GB" sz="7000" dirty="0"/>
              <a:t>n</a:t>
            </a:r>
            <a:r>
              <a:rPr lang="en-GB" sz="7000" dirty="0" smtClean="0"/>
              <a:t>egative birth outcomes</a:t>
            </a:r>
          </a:p>
          <a:p>
            <a:r>
              <a:rPr lang="en-GB" sz="7000" dirty="0"/>
              <a:t>h</a:t>
            </a:r>
            <a:r>
              <a:rPr lang="en-GB" sz="7000" dirty="0" smtClean="0"/>
              <a:t>igher depression and anxiety</a:t>
            </a:r>
          </a:p>
          <a:p>
            <a:r>
              <a:rPr lang="en-US" sz="7000" dirty="0"/>
              <a:t>l</a:t>
            </a:r>
            <a:r>
              <a:rPr lang="en-US" sz="7000" dirty="0" smtClean="0"/>
              <a:t>ower performance on aptitude tests and productivity</a:t>
            </a:r>
          </a:p>
          <a:p>
            <a:pPr marL="457200" lvl="1" indent="0">
              <a:buNone/>
            </a:pPr>
            <a:endParaRPr lang="en-US" sz="8000" dirty="0" smtClean="0"/>
          </a:p>
          <a:p>
            <a:pPr marL="0" lvl="0" indent="0">
              <a:buNone/>
            </a:pPr>
            <a:r>
              <a:rPr lang="en-GB" sz="7000" dirty="0" smtClean="0"/>
              <a:t>World Values Survey data highlights national differences in discriminatory attitudes:</a:t>
            </a:r>
          </a:p>
          <a:p>
            <a:r>
              <a:rPr lang="en-GB" sz="7000" dirty="0" smtClean="0"/>
              <a:t>w</a:t>
            </a:r>
            <a:r>
              <a:rPr lang="en-US" sz="7000" dirty="0" smtClean="0"/>
              <a:t>here greater intolerance, directed </a:t>
            </a:r>
            <a:r>
              <a:rPr lang="en-US" sz="7000" dirty="0"/>
              <a:t>towards multiple population groups</a:t>
            </a:r>
          </a:p>
          <a:p>
            <a:pPr lvl="1"/>
            <a:endParaRPr lang="en-US" sz="8000" u="sng" dirty="0" smtClean="0"/>
          </a:p>
        </p:txBody>
      </p:sp>
    </p:spTree>
    <p:extLst>
      <p:ext uri="{BB962C8B-B14F-4D97-AF65-F5344CB8AC3E}">
        <p14:creationId xmlns:p14="http://schemas.microsoft.com/office/powerpoint/2010/main" val="3134688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Key Areas for Future Action: 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b="1" dirty="0" smtClean="0">
                <a:solidFill>
                  <a:srgbClr val="FFFFFF"/>
                </a:solidFill>
              </a:rPr>
              <a:t>Dignity &amp; Human Rights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2032000"/>
            <a:ext cx="8343900" cy="4394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</a:t>
            </a:r>
            <a:r>
              <a:rPr lang="en-US" dirty="0" smtClean="0"/>
              <a:t>ealth and income inequalities are increasing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mpowerment of women and gender equality remain unfulfilled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Lifelong learning, and building human capabilities, warrants substantial investment – especially for young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liminate discrimination and marginalization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2391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998" y="26645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Dignity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 numCol="2">
            <a:normAutofit fontScale="77500" lnSpcReduction="20000"/>
          </a:bodyPr>
          <a:lstStyle/>
          <a:p>
            <a:r>
              <a:rPr lang="en-US" b="1" i="1" dirty="0" smtClean="0"/>
              <a:t>Spatial &amp; </a:t>
            </a:r>
          </a:p>
          <a:p>
            <a:r>
              <a:rPr lang="en-US" b="1" i="1" dirty="0" smtClean="0"/>
              <a:t>Social Inequalities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47% decline in maternal mortality</a:t>
            </a:r>
          </a:p>
          <a:p>
            <a:r>
              <a:rPr lang="en-US" dirty="0" smtClean="0"/>
              <a:t>Rising Use of Contraception</a:t>
            </a:r>
            <a:endParaRPr lang="en-US" dirty="0"/>
          </a:p>
          <a:p>
            <a:r>
              <a:rPr lang="en-US" dirty="0" smtClean="0"/>
              <a:t>Unsafe Abortion Continues</a:t>
            </a:r>
            <a:endParaRPr lang="en-US" dirty="0"/>
          </a:p>
          <a:p>
            <a:r>
              <a:rPr lang="en-US" dirty="0" smtClean="0"/>
              <a:t>Challenge of STIs</a:t>
            </a:r>
          </a:p>
          <a:p>
            <a:r>
              <a:rPr lang="en-US" dirty="0" smtClean="0"/>
              <a:t>Gaps in young people’s SRH</a:t>
            </a:r>
          </a:p>
          <a:p>
            <a:r>
              <a:rPr lang="en-US" dirty="0" smtClean="0"/>
              <a:t>Comprehensive Sexuality Education is more effective with attention to gender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8" name="Round Same Side Corner Rectangle 7"/>
          <p:cNvSpPr/>
          <p:nvPr/>
        </p:nvSpPr>
        <p:spPr>
          <a:xfrm>
            <a:off x="2001706" y="483201"/>
            <a:ext cx="5342484" cy="934437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HEALTH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8274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Changes in </a:t>
            </a:r>
            <a:r>
              <a:rPr lang="en-GB" sz="3600" b="1" dirty="0"/>
              <a:t>G</a:t>
            </a:r>
            <a:r>
              <a:rPr lang="en-GB" sz="3600" b="1" dirty="0" smtClean="0"/>
              <a:t>lobal </a:t>
            </a:r>
            <a:r>
              <a:rPr lang="en-GB" sz="3600" b="1" dirty="0"/>
              <a:t>H</a:t>
            </a:r>
            <a:r>
              <a:rPr lang="en-GB" sz="3600" b="1" dirty="0" smtClean="0"/>
              <a:t>ealth  1990-2010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60400" y="1417638"/>
            <a:ext cx="8140700" cy="5237162"/>
          </a:xfrm>
        </p:spPr>
        <p:txBody>
          <a:bodyPr>
            <a:noAutofit/>
          </a:bodyPr>
          <a:lstStyle/>
          <a:p>
            <a:pPr marL="514350" indent="-457200">
              <a:buFont typeface="+mj-lt"/>
              <a:buAutoNum type="arabicPeriod"/>
            </a:pPr>
            <a:r>
              <a:rPr lang="en-GB" sz="2800" dirty="0"/>
              <a:t>Life expectancy increased from 64.8 years in 1990-95 to 70 years by 2010-2015 (5.2 years)</a:t>
            </a:r>
          </a:p>
          <a:p>
            <a:pPr marL="514350" indent="-457200">
              <a:buFont typeface="+mj-lt"/>
              <a:buAutoNum type="arabicPeriod"/>
            </a:pPr>
            <a:r>
              <a:rPr lang="en-GB" sz="2800" dirty="0"/>
              <a:t>Under-5 mortality rate dropped from 90 deaths per 1,000 live births in 1990 to 48 in </a:t>
            </a:r>
            <a:r>
              <a:rPr lang="en-GB" sz="2800" dirty="0" smtClean="0"/>
              <a:t>2012</a:t>
            </a:r>
          </a:p>
          <a:p>
            <a:pPr marL="514350" indent="-457200">
              <a:buFont typeface="+mj-lt"/>
              <a:buAutoNum type="arabicPeriod"/>
            </a:pPr>
            <a:r>
              <a:rPr lang="en-GB" sz="2800" dirty="0" smtClean="0"/>
              <a:t>Dramatic shifts in </a:t>
            </a:r>
            <a:r>
              <a:rPr lang="en-GB" sz="2800" dirty="0"/>
              <a:t>global health burden towards n</a:t>
            </a:r>
            <a:r>
              <a:rPr lang="en-GB" sz="2800" dirty="0" smtClean="0"/>
              <a:t>on-communicable diseases (NCDs)  </a:t>
            </a:r>
            <a:r>
              <a:rPr lang="en-GB" sz="2800" dirty="0"/>
              <a:t>and </a:t>
            </a:r>
            <a:r>
              <a:rPr lang="en-GB" sz="2800" dirty="0" smtClean="0"/>
              <a:t>injuries</a:t>
            </a:r>
          </a:p>
          <a:p>
            <a:pPr marL="514350" indent="-457200">
              <a:buFont typeface="+mj-lt"/>
              <a:buAutoNum type="arabicPeriod"/>
            </a:pPr>
            <a:r>
              <a:rPr lang="en-GB" sz="2800" dirty="0" smtClean="0"/>
              <a:t>But - persistence of communicable, maternal, nutritional and neonatal disorders in sub-Saharan Africa, South Asia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9851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651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Contraceptive </a:t>
            </a:r>
            <a:r>
              <a:rPr lang="en-US" sz="3600" b="1" dirty="0"/>
              <a:t>P</a:t>
            </a:r>
            <a:r>
              <a:rPr lang="en-US" sz="3600" b="1" dirty="0" smtClean="0"/>
              <a:t>revalence Rate (CPR) increased ~ 10% world-wide,  1990-2010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4037139"/>
              </p:ext>
            </p:extLst>
          </p:nvPr>
        </p:nvGraphicFramePr>
        <p:xfrm>
          <a:off x="1066800" y="1771650"/>
          <a:ext cx="7924801" cy="468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295400" y="6457950"/>
            <a:ext cx="4876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/>
              <a:t>Source</a:t>
            </a:r>
            <a:r>
              <a:rPr lang="en-US" sz="1000" dirty="0"/>
              <a:t>: UN </a:t>
            </a:r>
            <a:r>
              <a:rPr lang="en-US" sz="1000" dirty="0" smtClean="0"/>
              <a:t>Department </a:t>
            </a:r>
            <a:r>
              <a:rPr lang="en-US" sz="1000" dirty="0"/>
              <a:t>of Economic and Social Affairs, World Contraceptive Use 2012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1275576"/>
            <a:ext cx="7772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Percentage of married (or in union) women 15 – 49 years who are using modern method of contraceptive, 1994 </a:t>
            </a:r>
            <a:r>
              <a:rPr lang="en-GB" sz="1200" dirty="0"/>
              <a:t>and 2014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71926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1538" y="46166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Good progress: Absolute &amp; Relative Gains </a:t>
            </a:r>
            <a:r>
              <a:rPr lang="en-US" sz="2400" b="1" dirty="0" smtClean="0"/>
              <a:t>in CPR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6324600"/>
            <a:ext cx="45039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Source</a:t>
            </a:r>
            <a:r>
              <a:rPr lang="en-US" sz="900" dirty="0" smtClean="0"/>
              <a:t>: MDG5b+ Database and additional analysis, </a:t>
            </a:r>
            <a:r>
              <a:rPr lang="en-US" sz="900" i="1" dirty="0" smtClean="0"/>
              <a:t>UNFPA</a:t>
            </a:r>
            <a:endParaRPr lang="en-US" sz="9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61664"/>
            <a:ext cx="8008494" cy="58629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76193"/>
            <a:ext cx="8320438" cy="609130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469"/>
            <a:ext cx="8991600" cy="68602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100" b="1" dirty="0" smtClean="0"/>
              <a:t>Good </a:t>
            </a:r>
            <a:r>
              <a:rPr lang="en-US" sz="3100" b="1" dirty="0"/>
              <a:t>progress: Absolute &amp; Relative Gains in CPR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8113530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Stagnancy / increasing inequalities in </a:t>
            </a:r>
            <a:r>
              <a:rPr lang="en-US" sz="2400" b="1" dirty="0" smtClean="0"/>
              <a:t>CPR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6324600"/>
            <a:ext cx="45039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Source</a:t>
            </a:r>
            <a:r>
              <a:rPr lang="en-US" sz="900" dirty="0" smtClean="0"/>
              <a:t>: MDG5b+ Database and additional analysis, </a:t>
            </a:r>
            <a:r>
              <a:rPr lang="en-US" sz="900" i="1" dirty="0" smtClean="0"/>
              <a:t>UNFPA</a:t>
            </a:r>
            <a:endParaRPr lang="en-US" sz="9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06" y="461664"/>
            <a:ext cx="8008494" cy="58629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06" y="614064"/>
            <a:ext cx="8008494" cy="5862935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498475"/>
            <a:ext cx="8010525" cy="585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603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18500" cy="1092200"/>
          </a:xfrm>
          <a:solidFill>
            <a:srgbClr val="FFA33C"/>
          </a:solidFill>
        </p:spPr>
        <p:txBody>
          <a:bodyPr/>
          <a:lstStyle/>
          <a:p>
            <a:r>
              <a:rPr lang="en-US" b="1" dirty="0" smtClean="0"/>
              <a:t>ICPD Beyond 2014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17638"/>
            <a:ext cx="8115300" cy="47085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Substantial Achievements </a:t>
            </a:r>
          </a:p>
          <a:p>
            <a:r>
              <a:rPr lang="en-US" dirty="0" smtClean="0"/>
              <a:t>Unequal Progress</a:t>
            </a:r>
          </a:p>
          <a:p>
            <a:r>
              <a:rPr lang="en-US" dirty="0"/>
              <a:t>New Challenges &amp; Opportunities</a:t>
            </a:r>
          </a:p>
          <a:p>
            <a:r>
              <a:rPr lang="en-US" dirty="0" smtClean="0"/>
              <a:t>Fragmented Implementation</a:t>
            </a:r>
          </a:p>
          <a:p>
            <a:r>
              <a:rPr lang="en-US" dirty="0" smtClean="0"/>
              <a:t>Re-affirming the ICPD </a:t>
            </a:r>
            <a:r>
              <a:rPr lang="en-US" dirty="0" err="1" smtClean="0"/>
              <a:t>Programme</a:t>
            </a:r>
            <a:r>
              <a:rPr lang="en-US" dirty="0" smtClean="0"/>
              <a:t> of Action core message:</a:t>
            </a:r>
          </a:p>
          <a:p>
            <a:endParaRPr lang="en-US" sz="1300" dirty="0" smtClean="0"/>
          </a:p>
          <a:p>
            <a:pPr marL="0" indent="0" algn="just">
              <a:buNone/>
            </a:pPr>
            <a:r>
              <a:rPr lang="en-US" dirty="0" smtClean="0"/>
              <a:t> ….</a:t>
            </a:r>
            <a:r>
              <a:rPr lang="en-US" i="1" dirty="0" smtClean="0"/>
              <a:t>that investing in individual human rights, capabilities and dignity – across multiple sectors and throughout the life-course – is the foundation of sustainable development.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7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Skilled Birth Attendance increased</a:t>
            </a:r>
            <a:br>
              <a:rPr lang="en-US" sz="4000" b="1" dirty="0" smtClean="0"/>
            </a:br>
            <a:r>
              <a:rPr lang="en-US" sz="4000" b="1" dirty="0" smtClean="0"/>
              <a:t> ~ 19% worldwide, 1990-2010 </a:t>
            </a:r>
            <a:r>
              <a:rPr lang="en-US" sz="2000" b="1" dirty="0" smtClean="0"/>
              <a:t>(DHS, MICS)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931617"/>
              </p:ext>
            </p:extLst>
          </p:nvPr>
        </p:nvGraphicFramePr>
        <p:xfrm>
          <a:off x="1066800" y="1791413"/>
          <a:ext cx="7848600" cy="457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1371600" y="636412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1" dirty="0" smtClean="0"/>
              <a:t>Source</a:t>
            </a:r>
            <a:r>
              <a:rPr lang="en-US" sz="1000" dirty="0"/>
              <a:t>: UN Millennium Development Goals 2012 Report Statistical Annex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1456551"/>
            <a:ext cx="6934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Percentage of women who had a skilled attendant (doctor, nurse or mid-wife) at birth, 1990 and 2010</a:t>
            </a:r>
          </a:p>
        </p:txBody>
      </p:sp>
    </p:spTree>
    <p:extLst>
      <p:ext uri="{BB962C8B-B14F-4D97-AF65-F5344CB8AC3E}">
        <p14:creationId xmlns:p14="http://schemas.microsoft.com/office/powerpoint/2010/main" val="21004870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332" y="0"/>
            <a:ext cx="8788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 some countries, good progress: Absolute &amp; relative </a:t>
            </a:r>
            <a:r>
              <a:rPr lang="en-US" sz="2400" b="1" dirty="0"/>
              <a:t>g</a:t>
            </a:r>
            <a:r>
              <a:rPr lang="en-US" sz="2400" b="1" dirty="0" smtClean="0"/>
              <a:t>ains in use of Skilled Attendance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6324600"/>
            <a:ext cx="45039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Source</a:t>
            </a:r>
            <a:r>
              <a:rPr lang="en-US" sz="900" dirty="0" smtClean="0"/>
              <a:t>: MDG5b+ Database and additional analysis, </a:t>
            </a:r>
            <a:r>
              <a:rPr lang="en-US" sz="900" i="1" dirty="0" smtClean="0"/>
              <a:t>UNFPA</a:t>
            </a:r>
            <a:endParaRPr lang="en-US" sz="9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" y="777496"/>
            <a:ext cx="8006435" cy="586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269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0"/>
            <a:ext cx="8734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 select countries, stagnancy or increasing inequalities in </a:t>
            </a:r>
          </a:p>
          <a:p>
            <a:pPr algn="ctr"/>
            <a:r>
              <a:rPr lang="en-US" sz="2400" b="1" dirty="0"/>
              <a:t>t</a:t>
            </a:r>
            <a:r>
              <a:rPr lang="en-US" sz="2400" b="1" dirty="0" smtClean="0"/>
              <a:t>he use of Skilled Attendance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6324600"/>
            <a:ext cx="45039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Source</a:t>
            </a:r>
            <a:r>
              <a:rPr lang="en-US" sz="900" dirty="0" smtClean="0"/>
              <a:t>: MDG5b+ Database and additional analysis, </a:t>
            </a:r>
            <a:r>
              <a:rPr lang="en-US" sz="900" i="1" dirty="0" smtClean="0"/>
              <a:t>UNFPA</a:t>
            </a:r>
            <a:endParaRPr lang="en-US" sz="9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866774"/>
            <a:ext cx="8734426" cy="609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166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868362"/>
          </a:xfrm>
          <a:solidFill>
            <a:srgbClr val="FFA33C"/>
          </a:solidFill>
        </p:spPr>
        <p:txBody>
          <a:bodyPr/>
          <a:lstStyle/>
          <a:p>
            <a:r>
              <a:rPr lang="en-US" b="1" dirty="0" smtClean="0"/>
              <a:t>Abortion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Autofit/>
          </a:bodyPr>
          <a:lstStyle/>
          <a:p>
            <a:r>
              <a:rPr lang="en-US" dirty="0" smtClean="0"/>
              <a:t>Decline in deaths due to abortion from 50 to 30 deaths for every 100,000 unsafe abortions </a:t>
            </a:r>
          </a:p>
          <a:p>
            <a:r>
              <a:rPr lang="en-US" dirty="0" smtClean="0"/>
              <a:t>Yet </a:t>
            </a:r>
            <a:r>
              <a:rPr lang="en-US" dirty="0"/>
              <a:t>death </a:t>
            </a:r>
            <a:r>
              <a:rPr lang="en-US" dirty="0" smtClean="0"/>
              <a:t>rates in </a:t>
            </a:r>
            <a:r>
              <a:rPr lang="en-US" dirty="0"/>
              <a:t>Africa and Asia </a:t>
            </a:r>
            <a:r>
              <a:rPr lang="en-US" dirty="0" smtClean="0"/>
              <a:t>still 460 </a:t>
            </a:r>
            <a:r>
              <a:rPr lang="en-US" dirty="0"/>
              <a:t>and 160 deaths per 100,000 unsafe </a:t>
            </a:r>
            <a:r>
              <a:rPr lang="en-US" dirty="0" smtClean="0"/>
              <a:t>abortions</a:t>
            </a:r>
          </a:p>
          <a:p>
            <a:r>
              <a:rPr lang="en-US" dirty="0" smtClean="0"/>
              <a:t>In countries where abortion is rare and safe:</a:t>
            </a:r>
          </a:p>
          <a:p>
            <a:pPr lvl="1"/>
            <a:r>
              <a:rPr lang="en-US" sz="2400" dirty="0" smtClean="0"/>
              <a:t>It is legal &amp; accessible</a:t>
            </a:r>
          </a:p>
          <a:p>
            <a:pPr lvl="1"/>
            <a:r>
              <a:rPr lang="en-US" sz="2400" dirty="0" smtClean="0"/>
              <a:t>Modern contraception is widely available </a:t>
            </a:r>
          </a:p>
          <a:p>
            <a:pPr lvl="1"/>
            <a:r>
              <a:rPr lang="en-US" sz="2400" dirty="0" smtClean="0"/>
              <a:t>Young people have access to comprehensive sexuality education</a:t>
            </a:r>
          </a:p>
          <a:p>
            <a:pPr lvl="1"/>
            <a:r>
              <a:rPr lang="en-US" sz="2400" dirty="0" smtClean="0"/>
              <a:t>Gender equality is more fully realized</a:t>
            </a:r>
          </a:p>
        </p:txBody>
      </p:sp>
    </p:spTree>
    <p:extLst>
      <p:ext uri="{BB962C8B-B14F-4D97-AF65-F5344CB8AC3E}">
        <p14:creationId xmlns:p14="http://schemas.microsoft.com/office/powerpoint/2010/main" val="586721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Sexually Transmitted Infections </a:t>
            </a:r>
            <a:br>
              <a:rPr lang="en-US" b="1" dirty="0" smtClean="0"/>
            </a:br>
            <a:r>
              <a:rPr lang="en-US" b="1" dirty="0" smtClean="0"/>
              <a:t>have risen - weak surveillance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1199"/>
            <a:ext cx="8229600" cy="4366064"/>
          </a:xfrm>
        </p:spPr>
        <p:txBody>
          <a:bodyPr>
            <a:normAutofit/>
          </a:bodyPr>
          <a:lstStyle/>
          <a:p>
            <a:r>
              <a:rPr lang="en-US" dirty="0" smtClean="0"/>
              <a:t>WHO reports 40% rise in STI incidence (</a:t>
            </a:r>
            <a:r>
              <a:rPr lang="en-US" dirty="0" err="1" smtClean="0"/>
              <a:t>trichomoniasis</a:t>
            </a:r>
            <a:r>
              <a:rPr lang="en-US" dirty="0" smtClean="0"/>
              <a:t>, gonorrhea) over the past 20 years – (</a:t>
            </a:r>
            <a:r>
              <a:rPr lang="en-US" dirty="0" err="1" smtClean="0"/>
              <a:t>esp</a:t>
            </a:r>
            <a:r>
              <a:rPr lang="en-US" dirty="0" smtClean="0"/>
              <a:t> Latin America, SSA)</a:t>
            </a:r>
          </a:p>
          <a:p>
            <a:r>
              <a:rPr lang="en-US" dirty="0" smtClean="0"/>
              <a:t>But monitoring is extremely weak outside the wealthiest countries</a:t>
            </a:r>
          </a:p>
          <a:p>
            <a:r>
              <a:rPr lang="en-US" dirty="0" smtClean="0"/>
              <a:t>Better diagnosis and surveillance of STIs is sorely needed throughout the world</a:t>
            </a:r>
          </a:p>
        </p:txBody>
      </p:sp>
    </p:spTree>
    <p:extLst>
      <p:ext uri="{BB962C8B-B14F-4D97-AF65-F5344CB8AC3E}">
        <p14:creationId xmlns:p14="http://schemas.microsoft.com/office/powerpoint/2010/main" val="37587068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24790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HIV is far from eradicated</a:t>
            </a:r>
            <a:endParaRPr lang="en-US" sz="3200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6333" r="633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63133"/>
            <a:ext cx="2751667" cy="4597400"/>
          </a:xfrm>
        </p:spPr>
        <p:txBody>
          <a:bodyPr>
            <a:normAutofit fontScale="40000" lnSpcReduction="20000"/>
          </a:bodyPr>
          <a:lstStyle/>
          <a:p>
            <a:pPr marL="285750" indent="-285750">
              <a:buFont typeface="Arial"/>
              <a:buChar char="•"/>
            </a:pPr>
            <a:r>
              <a:rPr lang="en-US" sz="4500" dirty="0"/>
              <a:t>33% global decline new HIV </a:t>
            </a:r>
            <a:r>
              <a:rPr lang="en-US" sz="4500" dirty="0" smtClean="0"/>
              <a:t>infections</a:t>
            </a:r>
            <a:endParaRPr lang="en-US" sz="4500" dirty="0"/>
          </a:p>
          <a:p>
            <a:pPr marL="285750" indent="-285750">
              <a:buFont typeface="Arial"/>
              <a:buChar char="•"/>
            </a:pPr>
            <a:r>
              <a:rPr lang="en-US" sz="4500" dirty="0" smtClean="0"/>
              <a:t>But decline in preventive behavior in some countries</a:t>
            </a:r>
          </a:p>
          <a:p>
            <a:pPr marL="285750" indent="-285750">
              <a:buFont typeface="Arial"/>
              <a:buChar char="•"/>
            </a:pPr>
            <a:r>
              <a:rPr lang="en-US" sz="4500" dirty="0" smtClean="0"/>
              <a:t>Delayed infection in </a:t>
            </a:r>
            <a:r>
              <a:rPr lang="en-US" sz="4500" dirty="0"/>
              <a:t>s</a:t>
            </a:r>
            <a:r>
              <a:rPr lang="en-US" sz="4500" dirty="0" smtClean="0"/>
              <a:t>outhern Africa</a:t>
            </a:r>
            <a:endParaRPr lang="en-US" sz="4500" dirty="0"/>
          </a:p>
          <a:p>
            <a:pPr marL="285750" indent="-285750">
              <a:buFont typeface="Arial"/>
              <a:buChar char="•"/>
            </a:pPr>
            <a:r>
              <a:rPr lang="en-US" sz="4500" dirty="0" smtClean="0"/>
              <a:t>Only 34</a:t>
            </a:r>
            <a:r>
              <a:rPr lang="en-US" sz="4500" dirty="0"/>
              <a:t>% </a:t>
            </a:r>
            <a:r>
              <a:rPr lang="en-US" sz="4500" dirty="0" smtClean="0"/>
              <a:t>of eligible </a:t>
            </a:r>
            <a:r>
              <a:rPr lang="en-US" sz="4500" dirty="0"/>
              <a:t>patients </a:t>
            </a:r>
            <a:r>
              <a:rPr lang="en-US" sz="4500" dirty="0" smtClean="0"/>
              <a:t>get ART</a:t>
            </a:r>
          </a:p>
          <a:p>
            <a:pPr marL="285750" indent="-285750">
              <a:buFont typeface="Arial"/>
              <a:buChar char="•"/>
            </a:pPr>
            <a:r>
              <a:rPr lang="en-US" sz="4500" dirty="0" smtClean="0"/>
              <a:t>Access to ART continues to favor adults over children</a:t>
            </a:r>
          </a:p>
          <a:p>
            <a:pPr marL="285750" indent="-285750">
              <a:buFont typeface="Arial"/>
              <a:buChar char="•"/>
            </a:pPr>
            <a:r>
              <a:rPr lang="en-US" sz="4500" dirty="0"/>
              <a:t>HIV is rising in Eastern  Europe, Central </a:t>
            </a:r>
            <a:r>
              <a:rPr lang="en-US" sz="4500" dirty="0" smtClean="0"/>
              <a:t>Asia</a:t>
            </a:r>
          </a:p>
          <a:p>
            <a:endParaRPr lang="en-US" sz="4500" dirty="0" smtClean="0"/>
          </a:p>
          <a:p>
            <a:endParaRPr lang="en-US" sz="4500" dirty="0"/>
          </a:p>
          <a:p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14067" y="6239933"/>
            <a:ext cx="189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World Bank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023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0067"/>
            <a:ext cx="8305800" cy="1307571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prstClr val="black"/>
                </a:solidFill>
              </a:rPr>
              <a:t>P</a:t>
            </a:r>
            <a:r>
              <a:rPr lang="en-US" sz="3100" b="1" dirty="0" smtClean="0">
                <a:solidFill>
                  <a:prstClr val="black"/>
                </a:solidFill>
              </a:rPr>
              <a:t>roportion of births assisted by trained providers (midwives/nurses/doctors) is rising, </a:t>
            </a:r>
            <a:br>
              <a:rPr lang="en-US" sz="3100" b="1" dirty="0" smtClean="0">
                <a:solidFill>
                  <a:prstClr val="black"/>
                </a:solidFill>
              </a:rPr>
            </a:br>
            <a:r>
              <a:rPr lang="en-US" sz="3100" b="1" dirty="0" smtClean="0">
                <a:solidFill>
                  <a:prstClr val="black"/>
                </a:solidFill>
              </a:rPr>
              <a:t>but not in sub-Saharan Africa</a:t>
            </a:r>
            <a:endParaRPr lang="en-US" sz="3100" b="1" dirty="0"/>
          </a:p>
        </p:txBody>
      </p:sp>
      <p:pic>
        <p:nvPicPr>
          <p:cNvPr id="5" name="Picture 2" descr="D:\Users\berman\Desktop\ICPD Beyond 2014 Documents\Figure Files in Global Report\Figure Files Uploaded to DGACM\Report\Figure 4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71" r="1666" b="20996"/>
          <a:stretch/>
        </p:blipFill>
        <p:spPr bwMode="auto">
          <a:xfrm>
            <a:off x="152400" y="1578122"/>
            <a:ext cx="8991600" cy="421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43000" y="5144869"/>
            <a:ext cx="67818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Sub-Saharan 	                    South and South-East       Middle East,  	     Latin America</a:t>
            </a:r>
          </a:p>
          <a:p>
            <a:r>
              <a:rPr lang="en-US" sz="1200" dirty="0" smtClean="0"/>
              <a:t>Africa	                    Asia	             North Africa	     and the Caribbean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		             and Central Asia	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167213" y="4953000"/>
            <a:ext cx="1423587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2000     2005     2015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4952999"/>
            <a:ext cx="1423587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2000     2005     2015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343400" y="4953000"/>
            <a:ext cx="1423587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2000     2005     2015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4953000"/>
            <a:ext cx="1423587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2000     2005     2015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8001001" y="1676400"/>
            <a:ext cx="1142999" cy="861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Lay person</a:t>
            </a:r>
          </a:p>
          <a:p>
            <a:r>
              <a:rPr lang="en-US" sz="1000" dirty="0" smtClean="0"/>
              <a:t>Traditional birth attendant</a:t>
            </a:r>
          </a:p>
          <a:p>
            <a:r>
              <a:rPr lang="en-US" sz="1000" dirty="0" smtClean="0"/>
              <a:t>Midwives/nurses/</a:t>
            </a:r>
          </a:p>
          <a:p>
            <a:r>
              <a:rPr lang="en-US" sz="1000" dirty="0" smtClean="0"/>
              <a:t>doctors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2286000"/>
            <a:ext cx="461665" cy="2031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Percentage of births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2000" y="1676400"/>
            <a:ext cx="467787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100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80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60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40</a:t>
            </a:r>
          </a:p>
          <a:p>
            <a:endParaRPr lang="en-US" sz="1200" dirty="0"/>
          </a:p>
          <a:p>
            <a:endParaRPr lang="en-US" sz="500" dirty="0" smtClean="0"/>
          </a:p>
          <a:p>
            <a:endParaRPr lang="en-US" sz="1200" dirty="0" smtClean="0"/>
          </a:p>
          <a:p>
            <a:r>
              <a:rPr lang="en-US" sz="1200" dirty="0" smtClean="0"/>
              <a:t>20</a:t>
            </a:r>
          </a:p>
          <a:p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507273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Poor monitoring of young people’s access to SRH &amp; CSE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53425" cy="47765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</a:t>
            </a:r>
            <a:r>
              <a:rPr lang="en-US" dirty="0" smtClean="0"/>
              <a:t>imited SRH service data available for youth yet…</a:t>
            </a:r>
          </a:p>
          <a:p>
            <a:pPr lvl="1"/>
            <a:r>
              <a:rPr lang="en-US" dirty="0" smtClean="0"/>
              <a:t>Women &lt; 25 </a:t>
            </a:r>
            <a:r>
              <a:rPr lang="en-US" dirty="0" err="1" smtClean="0"/>
              <a:t>yrs</a:t>
            </a:r>
            <a:r>
              <a:rPr lang="en-US" dirty="0" smtClean="0"/>
              <a:t> account for ~50% of deaths from abortion</a:t>
            </a:r>
          </a:p>
          <a:p>
            <a:pPr lvl="1"/>
            <a:r>
              <a:rPr lang="en-US" dirty="0" smtClean="0"/>
              <a:t>Persons 15-24 </a:t>
            </a:r>
            <a:r>
              <a:rPr lang="en-US" dirty="0" err="1" smtClean="0"/>
              <a:t>yrs</a:t>
            </a:r>
            <a:r>
              <a:rPr lang="en-US" dirty="0" smtClean="0"/>
              <a:t> account for 41% of new HIV infections worldwide in 2009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Comprehensive Sexuality Education (CSE) evaluations suggest that addressing gender and power leads to better health outcomes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2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Key </a:t>
            </a:r>
            <a:r>
              <a:rPr lang="en-US" dirty="0" smtClean="0">
                <a:solidFill>
                  <a:srgbClr val="FFFFFF"/>
                </a:solidFill>
              </a:rPr>
              <a:t>Areas for Future Action </a:t>
            </a:r>
            <a:r>
              <a:rPr lang="en-US" dirty="0">
                <a:solidFill>
                  <a:srgbClr val="FFFFFF"/>
                </a:solidFill>
              </a:rPr>
              <a:t/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b="1" dirty="0" smtClean="0">
                <a:solidFill>
                  <a:srgbClr val="FFFFFF"/>
                </a:solidFill>
              </a:rPr>
              <a:t>Health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18500" cy="50673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Health systems need innovative strengthening to ensure universal access to quality SRH </a:t>
            </a:r>
          </a:p>
          <a:p>
            <a:pPr marL="857250" lvl="1" indent="-457200"/>
            <a:r>
              <a:rPr lang="en-US" dirty="0" smtClean="0"/>
              <a:t>human resources </a:t>
            </a:r>
          </a:p>
          <a:p>
            <a:pPr marL="857250" lvl="1" indent="-457200"/>
            <a:r>
              <a:rPr lang="en-US" dirty="0" smtClean="0"/>
              <a:t>information systems for continuity </a:t>
            </a:r>
            <a:r>
              <a:rPr lang="en-US" dirty="0"/>
              <a:t>of </a:t>
            </a:r>
            <a:r>
              <a:rPr lang="en-US" dirty="0" smtClean="0"/>
              <a:t>care</a:t>
            </a:r>
          </a:p>
          <a:p>
            <a:pPr marL="857250" lvl="1" indent="-457200"/>
            <a:r>
              <a:rPr lang="en-US" dirty="0" smtClean="0"/>
              <a:t>rural and urban service linkages</a:t>
            </a:r>
          </a:p>
          <a:p>
            <a:pPr marL="857250" lvl="1" indent="-457200"/>
            <a:r>
              <a:rPr lang="en-US" dirty="0" smtClean="0"/>
              <a:t>HIV </a:t>
            </a:r>
            <a:r>
              <a:rPr lang="en-US" dirty="0"/>
              <a:t>and SRH </a:t>
            </a:r>
            <a:r>
              <a:rPr lang="en-US" dirty="0" smtClean="0"/>
              <a:t>services need to be fully integrated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Improve access to SRH &amp; CSE for young people, including age 10-14, address gender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Strengthen STI diagnostics, treatment, surveillance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building systems for reproductive cancers, NCD, </a:t>
            </a:r>
            <a:r>
              <a:rPr lang="en-US" dirty="0"/>
              <a:t>e</a:t>
            </a:r>
            <a:r>
              <a:rPr lang="en-US" dirty="0" smtClean="0"/>
              <a:t>lder care </a:t>
            </a:r>
          </a:p>
        </p:txBody>
      </p:sp>
    </p:spTree>
    <p:extLst>
      <p:ext uri="{BB962C8B-B14F-4D97-AF65-F5344CB8AC3E}">
        <p14:creationId xmlns:p14="http://schemas.microsoft.com/office/powerpoint/2010/main" val="629486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998" y="26645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Dignity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 numCol="2">
            <a:normAutofit fontScale="92500"/>
          </a:bodyPr>
          <a:lstStyle/>
          <a:p>
            <a:r>
              <a:rPr lang="en-US" b="1" i="1" dirty="0" smtClean="0"/>
              <a:t>Spatial &amp; Social Inequalities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Household structures are changing </a:t>
            </a:r>
          </a:p>
          <a:p>
            <a:r>
              <a:rPr lang="en-US" dirty="0" smtClean="0"/>
              <a:t>Urbanization is growing</a:t>
            </a:r>
          </a:p>
          <a:p>
            <a:r>
              <a:rPr lang="en-US" dirty="0" smtClean="0"/>
              <a:t>International </a:t>
            </a:r>
            <a:r>
              <a:rPr lang="en-US" dirty="0"/>
              <a:t>m</a:t>
            </a:r>
            <a:r>
              <a:rPr lang="en-US" dirty="0" smtClean="0"/>
              <a:t>igration has diversified</a:t>
            </a:r>
          </a:p>
          <a:p>
            <a:r>
              <a:rPr lang="en-US" dirty="0" smtClean="0"/>
              <a:t>Many suffer from insecurity of place</a:t>
            </a:r>
          </a:p>
          <a:p>
            <a:pPr marL="3657600" lvl="8" indent="0">
              <a:buNone/>
            </a:pPr>
            <a:endParaRPr lang="en-US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2001706" y="274639"/>
            <a:ext cx="5342484" cy="1142999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PLACE &amp; MOBILITY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3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77800"/>
            <a:ext cx="8521700" cy="12827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Thematic Pillars for </a:t>
            </a:r>
            <a:br>
              <a:rPr lang="en-US" sz="4000" b="1" dirty="0" smtClean="0"/>
            </a:br>
            <a:r>
              <a:rPr lang="en-US" sz="4000" b="1" dirty="0" smtClean="0"/>
              <a:t>Population &amp; Development Post-2014</a:t>
            </a:r>
            <a:endParaRPr lang="en-US" sz="40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699" y="1917700"/>
            <a:ext cx="521534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31301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Changes in living arrangements, households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11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Single-person households are rising in all regions outside of Africa</a:t>
            </a:r>
          </a:p>
          <a:p>
            <a:r>
              <a:rPr lang="en-US" dirty="0" smtClean="0"/>
              <a:t>Persons never married has risen across </a:t>
            </a:r>
            <a:r>
              <a:rPr lang="en-US" dirty="0"/>
              <a:t>a majority of countries of Europe, </a:t>
            </a:r>
            <a:r>
              <a:rPr lang="en-US" dirty="0" smtClean="0"/>
              <a:t>Oceania </a:t>
            </a:r>
            <a:r>
              <a:rPr lang="en-US" dirty="0"/>
              <a:t>and the </a:t>
            </a:r>
            <a:r>
              <a:rPr lang="en-US" dirty="0" smtClean="0"/>
              <a:t>Americas</a:t>
            </a:r>
          </a:p>
          <a:p>
            <a:r>
              <a:rPr lang="en-GB" dirty="0"/>
              <a:t>P</a:t>
            </a:r>
            <a:r>
              <a:rPr lang="en-GB" dirty="0" smtClean="0"/>
              <a:t>roportion </a:t>
            </a:r>
            <a:r>
              <a:rPr lang="en-GB" dirty="0"/>
              <a:t>of persons divorced or separated has </a:t>
            </a:r>
            <a:r>
              <a:rPr lang="en-GB" dirty="0" smtClean="0"/>
              <a:t>increased</a:t>
            </a:r>
          </a:p>
          <a:p>
            <a:r>
              <a:rPr lang="en-GB" dirty="0" smtClean="0"/>
              <a:t>Single parent households are rising – not in all regions</a:t>
            </a:r>
            <a:r>
              <a:rPr lang="en-GB" dirty="0"/>
              <a:t> </a:t>
            </a:r>
            <a:r>
              <a:rPr lang="en-GB" dirty="0" smtClean="0"/>
              <a:t>– and these households are primarily headed by women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2380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33" y="274638"/>
            <a:ext cx="8737600" cy="1143000"/>
          </a:xfrm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Rising proportion of one-person households in select countries 1990-2010</a:t>
            </a:r>
            <a:r>
              <a:rPr lang="en-US" b="1" dirty="0" smtClean="0"/>
              <a:t> </a:t>
            </a:r>
            <a:r>
              <a:rPr lang="en-US" sz="1300" b="1" dirty="0" smtClean="0"/>
              <a:t>(IPUMS)</a:t>
            </a:r>
            <a:endParaRPr lang="en-US" sz="13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507" b="-2650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71458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/>
          <a:lstStyle/>
          <a:p>
            <a:r>
              <a:rPr lang="en-US" b="1" dirty="0" smtClean="0"/>
              <a:t>Urbanization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9300" cy="4762500"/>
          </a:xfrm>
        </p:spPr>
        <p:txBody>
          <a:bodyPr>
            <a:normAutofit/>
          </a:bodyPr>
          <a:lstStyle/>
          <a:p>
            <a:r>
              <a:rPr lang="en-GB" dirty="0"/>
              <a:t>In 2008, for the first time, more than half </a:t>
            </a:r>
            <a:r>
              <a:rPr lang="en-GB" dirty="0" smtClean="0"/>
              <a:t>the </a:t>
            </a:r>
            <a:r>
              <a:rPr lang="en-GB" dirty="0"/>
              <a:t>world’s population became </a:t>
            </a:r>
            <a:r>
              <a:rPr lang="en-GB" dirty="0" smtClean="0"/>
              <a:t>urban</a:t>
            </a:r>
          </a:p>
          <a:p>
            <a:pPr lvl="0"/>
            <a:r>
              <a:rPr lang="en-GB" dirty="0" smtClean="0"/>
              <a:t>90</a:t>
            </a:r>
            <a:r>
              <a:rPr lang="en-GB" dirty="0"/>
              <a:t>% of urban population growth in the past 20 years occurred in developing </a:t>
            </a:r>
            <a:r>
              <a:rPr lang="en-GB" dirty="0" smtClean="0"/>
              <a:t>countries</a:t>
            </a:r>
          </a:p>
          <a:p>
            <a:pPr lvl="0"/>
            <a:r>
              <a:rPr lang="en-GB" dirty="0" smtClean="0"/>
              <a:t>Cities </a:t>
            </a:r>
            <a:r>
              <a:rPr lang="en-GB" dirty="0"/>
              <a:t>&amp; towns </a:t>
            </a:r>
            <a:r>
              <a:rPr lang="en-GB" dirty="0" smtClean="0"/>
              <a:t>gaining </a:t>
            </a:r>
            <a:r>
              <a:rPr lang="en-GB" dirty="0"/>
              <a:t>an estimated 1.3 million persons per week – </a:t>
            </a:r>
            <a:r>
              <a:rPr lang="en-GB" dirty="0" smtClean="0"/>
              <a:t>due to migration &amp; fertility</a:t>
            </a:r>
          </a:p>
          <a:p>
            <a:pPr lvl="0"/>
            <a:r>
              <a:rPr lang="en-GB" dirty="0" smtClean="0"/>
              <a:t>Young </a:t>
            </a:r>
            <a:r>
              <a:rPr lang="en-GB" dirty="0"/>
              <a:t>adults account for a </a:t>
            </a:r>
            <a:r>
              <a:rPr lang="en-GB" dirty="0" smtClean="0"/>
              <a:t>large proportion </a:t>
            </a:r>
            <a:r>
              <a:rPr lang="en-GB" dirty="0"/>
              <a:t>of urban </a:t>
            </a:r>
            <a:r>
              <a:rPr lang="en-GB" dirty="0" smtClean="0"/>
              <a:t>migrants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24518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Total Population by City Size, </a:t>
            </a:r>
            <a:br>
              <a:rPr lang="en-US" b="1" dirty="0" smtClean="0"/>
            </a:br>
            <a:r>
              <a:rPr lang="en-US" b="1" dirty="0" smtClean="0"/>
              <a:t>1970, 1990, 2011, 2025</a:t>
            </a:r>
            <a:endParaRPr lang="en-US" b="1" dirty="0"/>
          </a:p>
        </p:txBody>
      </p:sp>
      <p:pic>
        <p:nvPicPr>
          <p:cNvPr id="4" name="Imagem 4"/>
          <p:cNvPicPr>
            <a:picLocks noGrp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294" r="-13294"/>
          <a:stretch>
            <a:fillRect/>
          </a:stretch>
        </p:blipFill>
        <p:spPr bwMode="auto">
          <a:xfrm>
            <a:off x="317500" y="1600200"/>
            <a:ext cx="7988300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78865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  <a:solidFill>
            <a:srgbClr val="FFA33C"/>
          </a:solidFill>
        </p:spPr>
        <p:txBody>
          <a:bodyPr>
            <a:normAutofit/>
          </a:bodyPr>
          <a:lstStyle/>
          <a:p>
            <a:r>
              <a:rPr lang="en-US" b="1" dirty="0" smtClean="0"/>
              <a:t>Potential Benefits of Urbanization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356600" cy="47625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Cities and towns are responsible </a:t>
            </a:r>
            <a:r>
              <a:rPr lang="en-GB" dirty="0"/>
              <a:t>for over 80% of GNP </a:t>
            </a:r>
            <a:r>
              <a:rPr lang="en-GB" dirty="0" smtClean="0"/>
              <a:t>worldwide</a:t>
            </a:r>
            <a:endParaRPr lang="en-US" dirty="0"/>
          </a:p>
          <a:p>
            <a:pPr lvl="0"/>
            <a:r>
              <a:rPr lang="en-GB" dirty="0"/>
              <a:t>C</a:t>
            </a:r>
            <a:r>
              <a:rPr lang="en-GB" dirty="0" smtClean="0"/>
              <a:t>an reduce </a:t>
            </a:r>
            <a:r>
              <a:rPr lang="en-GB" dirty="0"/>
              <a:t>energy </a:t>
            </a:r>
            <a:r>
              <a:rPr lang="en-GB" dirty="0" smtClean="0"/>
              <a:t>demand – by concentrating transport, housing, IT</a:t>
            </a:r>
          </a:p>
          <a:p>
            <a:pPr lvl="0"/>
            <a:r>
              <a:rPr lang="en-GB" dirty="0" smtClean="0"/>
              <a:t>Provides economies of scale for health</a:t>
            </a:r>
            <a:r>
              <a:rPr lang="en-GB" dirty="0"/>
              <a:t>, welfare and </a:t>
            </a:r>
            <a:r>
              <a:rPr lang="en-GB" dirty="0" smtClean="0"/>
              <a:t>education systems</a:t>
            </a:r>
          </a:p>
          <a:p>
            <a:pPr lvl="0"/>
            <a:r>
              <a:rPr lang="en-GB" dirty="0" smtClean="0"/>
              <a:t>Offers autonomy, mobility, participation</a:t>
            </a:r>
          </a:p>
          <a:p>
            <a:pPr lvl="0"/>
            <a:r>
              <a:rPr lang="en-GB" dirty="0" smtClean="0"/>
              <a:t>But potential not assured – urban inequalities heighten vulnerability, risk and exclusion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5940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700"/>
            <a:ext cx="8229600" cy="1092200"/>
          </a:xfrm>
          <a:solidFill>
            <a:srgbClr val="FFA33C"/>
          </a:solidFill>
        </p:spPr>
        <p:txBody>
          <a:bodyPr>
            <a:noAutofit/>
          </a:bodyPr>
          <a:lstStyle/>
          <a:p>
            <a:r>
              <a:rPr lang="en-US" sz="3600" b="1" dirty="0" smtClean="0"/>
              <a:t>Greater Diversity in </a:t>
            </a:r>
            <a:br>
              <a:rPr lang="en-US" sz="3600" b="1" dirty="0" smtClean="0"/>
            </a:br>
            <a:r>
              <a:rPr lang="en-US" sz="3600" b="1" dirty="0" smtClean="0"/>
              <a:t>International Migration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600200"/>
            <a:ext cx="8712200" cy="485140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</a:t>
            </a:r>
            <a:r>
              <a:rPr lang="en-GB" dirty="0" smtClean="0"/>
              <a:t>nternational migrants (232 million) have increased, but not as a proportion of the world population (3.2%)</a:t>
            </a:r>
          </a:p>
          <a:p>
            <a:r>
              <a:rPr lang="en-GB" dirty="0" smtClean="0"/>
              <a:t>More countries involved </a:t>
            </a:r>
            <a:r>
              <a:rPr lang="en-GB" dirty="0"/>
              <a:t>– as points of origin, destination, </a:t>
            </a:r>
            <a:r>
              <a:rPr lang="en-GB" dirty="0" smtClean="0"/>
              <a:t>transit </a:t>
            </a:r>
          </a:p>
          <a:p>
            <a:r>
              <a:rPr lang="en-GB" dirty="0"/>
              <a:t>A</a:t>
            </a:r>
            <a:r>
              <a:rPr lang="en-GB" dirty="0" smtClean="0"/>
              <a:t>s </a:t>
            </a:r>
            <a:r>
              <a:rPr lang="en-GB" dirty="0"/>
              <a:t>much </a:t>
            </a:r>
            <a:r>
              <a:rPr lang="en-GB" dirty="0" smtClean="0"/>
              <a:t>migration is occurring between </a:t>
            </a:r>
            <a:r>
              <a:rPr lang="en-GB" dirty="0"/>
              <a:t>developing countries (82.3 million) as </a:t>
            </a:r>
            <a:r>
              <a:rPr lang="en-GB" dirty="0" smtClean="0"/>
              <a:t>from </a:t>
            </a:r>
            <a:r>
              <a:rPr lang="en-GB" dirty="0"/>
              <a:t>developing to </a:t>
            </a:r>
            <a:r>
              <a:rPr lang="en-GB" dirty="0" smtClean="0"/>
              <a:t>developed </a:t>
            </a:r>
            <a:r>
              <a:rPr lang="en-GB" dirty="0"/>
              <a:t>countries (81.9 million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 smtClean="0"/>
              <a:t>Approximately </a:t>
            </a:r>
            <a:r>
              <a:rPr lang="en-GB" dirty="0"/>
              <a:t>half of all international migrants are </a:t>
            </a:r>
            <a:r>
              <a:rPr lang="en-GB" dirty="0" smtClean="0"/>
              <a:t>now women </a:t>
            </a:r>
            <a:r>
              <a:rPr lang="en-GB" dirty="0"/>
              <a:t>(48%</a:t>
            </a:r>
            <a:r>
              <a:rPr lang="en-GB" dirty="0" smtClean="0"/>
              <a:t>) – more travelling alone, as heads of households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3504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27000"/>
            <a:ext cx="8432800" cy="1181100"/>
          </a:xfrm>
          <a:solidFill>
            <a:srgbClr val="FFA33C"/>
          </a:solidFill>
        </p:spPr>
        <p:txBody>
          <a:bodyPr>
            <a:normAutofit/>
          </a:bodyPr>
          <a:lstStyle/>
          <a:p>
            <a:r>
              <a:rPr lang="en-US" b="1" dirty="0" smtClean="0"/>
              <a:t>Millions without Security of Place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308100"/>
            <a:ext cx="8331200" cy="52959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28.8 </a:t>
            </a:r>
            <a:r>
              <a:rPr lang="en-GB" dirty="0"/>
              <a:t>million </a:t>
            </a:r>
            <a:r>
              <a:rPr lang="en-GB" dirty="0" smtClean="0"/>
              <a:t>displaced due to conflict</a:t>
            </a:r>
            <a:r>
              <a:rPr lang="en-GB" dirty="0"/>
              <a:t>, </a:t>
            </a:r>
            <a:r>
              <a:rPr lang="en-GB" dirty="0" smtClean="0"/>
              <a:t>violence </a:t>
            </a:r>
            <a:r>
              <a:rPr lang="en-GB" dirty="0"/>
              <a:t>or </a:t>
            </a:r>
            <a:r>
              <a:rPr lang="en-GB" dirty="0" smtClean="0"/>
              <a:t>human </a:t>
            </a:r>
            <a:r>
              <a:rPr lang="en-GB" dirty="0"/>
              <a:t>rights </a:t>
            </a:r>
            <a:r>
              <a:rPr lang="en-GB" dirty="0" smtClean="0"/>
              <a:t>violations in 2013, surpassing </a:t>
            </a:r>
            <a:r>
              <a:rPr lang="en-GB" dirty="0"/>
              <a:t>the prior </a:t>
            </a:r>
            <a:r>
              <a:rPr lang="en-GB" dirty="0" smtClean="0"/>
              <a:t>peak in 1994</a:t>
            </a:r>
            <a:endParaRPr lang="en-US" dirty="0"/>
          </a:p>
          <a:p>
            <a:r>
              <a:rPr lang="en-GB" dirty="0" smtClean="0"/>
              <a:t>32.4 </a:t>
            </a:r>
            <a:r>
              <a:rPr lang="en-GB" dirty="0"/>
              <a:t>million </a:t>
            </a:r>
            <a:r>
              <a:rPr lang="en-GB" dirty="0" smtClean="0"/>
              <a:t>displaced due to natural disasters</a:t>
            </a:r>
          </a:p>
          <a:p>
            <a:r>
              <a:rPr lang="en-GB" dirty="0" smtClean="0"/>
              <a:t>865 million living in slums</a:t>
            </a:r>
          </a:p>
          <a:p>
            <a:r>
              <a:rPr lang="en-GB" dirty="0" smtClean="0"/>
              <a:t>No reliable count of those suffering forced evictions -  2.5 to 15 million per year?  </a:t>
            </a:r>
          </a:p>
          <a:p>
            <a:r>
              <a:rPr lang="en-GB" dirty="0" smtClean="0"/>
              <a:t>An uncounted number of people are homeless, inadequately </a:t>
            </a:r>
            <a:r>
              <a:rPr lang="en-GB" dirty="0"/>
              <a:t>housed, or at imminent risk of becoming </a:t>
            </a:r>
            <a:r>
              <a:rPr lang="en-GB" dirty="0" smtClean="0"/>
              <a:t>homeless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213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Key Areas for Future Action: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Place &amp; Mobility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9100"/>
            <a:ext cx="8394700" cy="49149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Policies should take into account that household structures and living </a:t>
            </a:r>
            <a:r>
              <a:rPr lang="en-US" dirty="0"/>
              <a:t>a</a:t>
            </a:r>
            <a:r>
              <a:rPr lang="en-US" dirty="0" smtClean="0"/>
              <a:t>rrangements are increasingly diverse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world must plan and build </a:t>
            </a:r>
            <a:r>
              <a:rPr lang="en-US" dirty="0"/>
              <a:t>s</a:t>
            </a:r>
            <a:r>
              <a:rPr lang="en-US" dirty="0" smtClean="0"/>
              <a:t>ustainable cities, and strengthen rural-urban linkages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International migrants </a:t>
            </a:r>
            <a:r>
              <a:rPr lang="en-US" dirty="0"/>
              <a:t>n</a:t>
            </a:r>
            <a:r>
              <a:rPr lang="en-US" dirty="0" smtClean="0"/>
              <a:t>eed </a:t>
            </a:r>
            <a:r>
              <a:rPr lang="en-US" dirty="0"/>
              <a:t>g</a:t>
            </a:r>
            <a:r>
              <a:rPr lang="en-US" dirty="0" smtClean="0"/>
              <a:t>reater security, and governments should increase cooperation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Those with insecurity of place (Homelessness, Displacement) are poorly counted</a:t>
            </a:r>
          </a:p>
        </p:txBody>
      </p:sp>
    </p:spTree>
    <p:extLst>
      <p:ext uri="{BB962C8B-B14F-4D97-AF65-F5344CB8AC3E}">
        <p14:creationId xmlns:p14="http://schemas.microsoft.com/office/powerpoint/2010/main" val="608456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998" y="26645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Dignity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00225"/>
            <a:ext cx="8405526" cy="4874691"/>
          </a:xfrm>
        </p:spPr>
        <p:txBody>
          <a:bodyPr numCol="2">
            <a:normAutofit fontScale="85000" lnSpcReduction="10000"/>
          </a:bodyPr>
          <a:lstStyle/>
          <a:p>
            <a:r>
              <a:rPr lang="en-US" sz="3600" b="1" i="1" dirty="0" smtClean="0"/>
              <a:t>Accountability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sz="3800" dirty="0" smtClean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i="1" dirty="0" smtClean="0"/>
          </a:p>
          <a:p>
            <a:endParaRPr lang="en-US" dirty="0" smtClean="0"/>
          </a:p>
          <a:p>
            <a:r>
              <a:rPr lang="en-US" dirty="0" smtClean="0"/>
              <a:t>Elaboration of Institutions</a:t>
            </a:r>
          </a:p>
          <a:p>
            <a:r>
              <a:rPr lang="en-US" dirty="0" smtClean="0"/>
              <a:t>Mechanisms for Oversight, Human Rights Protection  &amp; Redress</a:t>
            </a:r>
          </a:p>
          <a:p>
            <a:r>
              <a:rPr lang="en-US" dirty="0" smtClean="0"/>
              <a:t>Participation</a:t>
            </a:r>
          </a:p>
          <a:p>
            <a:r>
              <a:rPr lang="en-US" dirty="0" smtClean="0"/>
              <a:t>Knowledge Systems</a:t>
            </a:r>
          </a:p>
          <a:p>
            <a:r>
              <a:rPr lang="en-US" dirty="0" smtClean="0"/>
              <a:t>Partnerships</a:t>
            </a:r>
            <a:r>
              <a:rPr lang="en-US" dirty="0"/>
              <a:t> </a:t>
            </a:r>
            <a:r>
              <a:rPr lang="en-US" dirty="0" smtClean="0"/>
              <a:t>&amp; Resources</a:t>
            </a:r>
          </a:p>
          <a:p>
            <a:pPr marL="3657600" lvl="8" indent="0">
              <a:buNone/>
            </a:pPr>
            <a:endParaRPr lang="en-US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2001706" y="274639"/>
            <a:ext cx="5342484" cy="1143000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GOVERNANCE &amp; ACCOUNTABILITY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860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51" y="95795"/>
            <a:ext cx="8421189" cy="945606"/>
          </a:xfrm>
          <a:solidFill>
            <a:srgbClr val="FFA33C"/>
          </a:solidFill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Government commitments to participation varied for different population groups</a:t>
            </a:r>
            <a:br>
              <a:rPr lang="en-US" sz="3200" b="1" dirty="0" smtClean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97000"/>
            <a:ext cx="8051801" cy="50212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Global Survey:  % </a:t>
            </a:r>
            <a:r>
              <a:rPr lang="en-US" b="1" dirty="0"/>
              <a:t>of Governments </a:t>
            </a:r>
            <a:r>
              <a:rPr lang="en-US" b="1" dirty="0" smtClean="0"/>
              <a:t>that report they are committed </a:t>
            </a:r>
            <a:r>
              <a:rPr lang="en-US" b="1" dirty="0"/>
              <a:t>to </a:t>
            </a:r>
            <a:r>
              <a:rPr lang="en-US" b="1" dirty="0" smtClean="0"/>
              <a:t>the participation of key groups:</a:t>
            </a:r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b="1" dirty="0" smtClean="0"/>
              <a:t>76%</a:t>
            </a:r>
            <a:r>
              <a:rPr lang="en-US" dirty="0" smtClean="0"/>
              <a:t> 		Adolescents and youth</a:t>
            </a:r>
          </a:p>
          <a:p>
            <a:pPr marL="0" indent="0">
              <a:buNone/>
            </a:pPr>
            <a:r>
              <a:rPr lang="en-US" b="1" dirty="0" smtClean="0"/>
              <a:t>73%</a:t>
            </a:r>
            <a:r>
              <a:rPr lang="en-US" dirty="0" smtClean="0"/>
              <a:t>		Women</a:t>
            </a:r>
          </a:p>
          <a:p>
            <a:pPr marL="0" indent="0">
              <a:buNone/>
            </a:pPr>
            <a:r>
              <a:rPr lang="en-US" b="1" dirty="0" smtClean="0"/>
              <a:t>61%</a:t>
            </a:r>
            <a:r>
              <a:rPr lang="en-US" dirty="0" smtClean="0"/>
              <a:t>		Persons with disabilities</a:t>
            </a:r>
          </a:p>
          <a:p>
            <a:pPr marL="0" indent="0">
              <a:buNone/>
            </a:pPr>
            <a:r>
              <a:rPr lang="en-US" b="1" dirty="0" smtClean="0"/>
              <a:t>47%</a:t>
            </a:r>
            <a:r>
              <a:rPr lang="en-US" dirty="0" smtClean="0"/>
              <a:t>		Older persons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~  All 4 key population groups?  21.7%</a:t>
            </a:r>
            <a:r>
              <a:rPr lang="en-US" dirty="0" smtClean="0"/>
              <a:t> </a:t>
            </a:r>
            <a:r>
              <a:rPr lang="en-US" sz="2400" dirty="0" smtClean="0"/>
              <a:t>(30/138)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802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2999" y="1968500"/>
            <a:ext cx="6867525" cy="2349500"/>
          </a:xfrm>
        </p:spPr>
        <p:txBody>
          <a:bodyPr>
            <a:noAutofit/>
          </a:bodyPr>
          <a:lstStyle/>
          <a:p>
            <a:r>
              <a:rPr lang="en-US" sz="4000" dirty="0" smtClean="0"/>
              <a:t>Human Rights </a:t>
            </a:r>
          </a:p>
          <a:p>
            <a:r>
              <a:rPr lang="en-US" sz="4000" dirty="0" smtClean="0"/>
              <a:t>Equality </a:t>
            </a:r>
          </a:p>
          <a:p>
            <a:pPr marL="0" indent="0">
              <a:buNone/>
            </a:pPr>
            <a:endParaRPr lang="en-US" sz="3600" dirty="0">
              <a:solidFill>
                <a:prstClr val="black"/>
              </a:solidFill>
            </a:endParaRPr>
          </a:p>
          <a:p>
            <a:endParaRPr lang="en-US" sz="36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5000" y="274638"/>
            <a:ext cx="8051800" cy="931862"/>
          </a:xfrm>
          <a:noFill/>
        </p:spPr>
        <p:txBody>
          <a:bodyPr>
            <a:normAutofit/>
          </a:bodyPr>
          <a:lstStyle/>
          <a:p>
            <a:r>
              <a:rPr lang="en-US" b="1" dirty="0" smtClean="0"/>
              <a:t>Cross-Cutting Issues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290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Knowledge Sectors are Weak in Many Countries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47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Monitoring </a:t>
            </a:r>
            <a:r>
              <a:rPr lang="en-US" dirty="0"/>
              <a:t>population dynamics is essential </a:t>
            </a:r>
            <a:r>
              <a:rPr lang="en-US" dirty="0" smtClean="0"/>
              <a:t>to enhancing human rights, health and development, yet collection and use of data are weak </a:t>
            </a:r>
          </a:p>
          <a:p>
            <a:r>
              <a:rPr lang="en-US" dirty="0" smtClean="0"/>
              <a:t>O</a:t>
            </a:r>
            <a:r>
              <a:rPr lang="en-GB" dirty="0" err="1" smtClean="0"/>
              <a:t>nly</a:t>
            </a:r>
            <a:r>
              <a:rPr lang="en-GB" dirty="0" smtClean="0"/>
              <a:t> </a:t>
            </a:r>
            <a:r>
              <a:rPr lang="en-GB" dirty="0"/>
              <a:t>109 of 193 member states have complete coverage of birth </a:t>
            </a:r>
            <a:r>
              <a:rPr lang="en-GB" dirty="0" smtClean="0"/>
              <a:t>registration</a:t>
            </a:r>
          </a:p>
          <a:p>
            <a:r>
              <a:rPr lang="en-GB" dirty="0" smtClean="0"/>
              <a:t>Only about 1</a:t>
            </a:r>
            <a:r>
              <a:rPr lang="en-GB" dirty="0"/>
              <a:t>/3 of births in LDCs are </a:t>
            </a:r>
            <a:r>
              <a:rPr lang="en-GB" dirty="0" smtClean="0"/>
              <a:t>registered</a:t>
            </a:r>
            <a:endParaRPr lang="en-GB" dirty="0"/>
          </a:p>
          <a:p>
            <a:r>
              <a:rPr lang="en-US" dirty="0" smtClean="0"/>
              <a:t>Very weak data on migration, either internal or international – and on those with insecurity of place – e.g. IDPs, homeless</a:t>
            </a:r>
          </a:p>
          <a:p>
            <a:pPr lvl="0"/>
            <a:r>
              <a:rPr lang="en-GB" dirty="0"/>
              <a:t>Inadequate number of trained census experts and demographers in developing countries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340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solidFill>
            <a:srgbClr val="FFA33C"/>
          </a:solidFill>
        </p:spPr>
        <p:txBody>
          <a:bodyPr>
            <a:normAutofit/>
          </a:bodyPr>
          <a:lstStyle/>
          <a:p>
            <a:r>
              <a:rPr lang="en-US" sz="3600" b="1" dirty="0" smtClean="0"/>
              <a:t>Partnerships &amp; Resources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9400"/>
            <a:ext cx="8229600" cy="5130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Since 1994: number, diversity of donors increased </a:t>
            </a:r>
          </a:p>
          <a:p>
            <a:pPr lvl="0"/>
            <a:r>
              <a:rPr lang="en-GB" sz="2800" dirty="0" smtClean="0"/>
              <a:t>The </a:t>
            </a:r>
            <a:r>
              <a:rPr lang="en-GB" sz="2800" dirty="0"/>
              <a:t>architecture for development cooperation </a:t>
            </a:r>
            <a:r>
              <a:rPr lang="en-GB" sz="2800" dirty="0" smtClean="0"/>
              <a:t>shaped </a:t>
            </a:r>
            <a:r>
              <a:rPr lang="en-GB" sz="2800" dirty="0"/>
              <a:t>by the </a:t>
            </a:r>
            <a:r>
              <a:rPr lang="en-GB" sz="2800" dirty="0" smtClean="0"/>
              <a:t>urgent response </a:t>
            </a:r>
            <a:r>
              <a:rPr lang="en-GB" sz="2800" dirty="0"/>
              <a:t>to </a:t>
            </a:r>
            <a:r>
              <a:rPr lang="en-GB" sz="2800" dirty="0" smtClean="0"/>
              <a:t>HIV/AIDS</a:t>
            </a:r>
          </a:p>
          <a:p>
            <a:pPr lvl="0"/>
            <a:r>
              <a:rPr lang="en-GB" sz="2800" dirty="0"/>
              <a:t>Funding for 4 </a:t>
            </a:r>
            <a:r>
              <a:rPr lang="en-GB" sz="2800" dirty="0" err="1"/>
              <a:t>costed</a:t>
            </a:r>
            <a:r>
              <a:rPr lang="en-GB" sz="2800" dirty="0"/>
              <a:t> </a:t>
            </a:r>
            <a:r>
              <a:rPr lang="en-GB" sz="2800" dirty="0" smtClean="0"/>
              <a:t>ICPD components </a:t>
            </a:r>
            <a:r>
              <a:rPr lang="en-GB" sz="2800" dirty="0"/>
              <a:t>(FP; RH, STI&amp;HIV/</a:t>
            </a:r>
            <a:r>
              <a:rPr lang="en-GB" sz="2800" dirty="0" smtClean="0"/>
              <a:t>AIDS; research</a:t>
            </a:r>
            <a:r>
              <a:rPr lang="en-GB" sz="2800" dirty="0"/>
              <a:t>, </a:t>
            </a:r>
            <a:r>
              <a:rPr lang="en-GB" sz="2800" dirty="0" smtClean="0"/>
              <a:t>data, policy), increased </a:t>
            </a:r>
            <a:r>
              <a:rPr lang="en-GB" sz="2800" dirty="0"/>
              <a:t>in absolute </a:t>
            </a:r>
            <a:r>
              <a:rPr lang="en-GB" sz="2800" dirty="0" smtClean="0"/>
              <a:t>dollars – dominant share to HIV/AIDS</a:t>
            </a:r>
            <a:endParaRPr lang="en-GB" sz="2800" dirty="0"/>
          </a:p>
          <a:p>
            <a:pPr lvl="1"/>
            <a:r>
              <a:rPr lang="en-GB" dirty="0" smtClean="0"/>
              <a:t>HIV</a:t>
            </a:r>
            <a:r>
              <a:rPr lang="en-GB" dirty="0"/>
              <a:t>/AIDS received 66% of total </a:t>
            </a:r>
            <a:r>
              <a:rPr lang="en-GB" dirty="0" smtClean="0"/>
              <a:t>assistance (2011) </a:t>
            </a:r>
          </a:p>
          <a:p>
            <a:pPr lvl="1"/>
            <a:r>
              <a:rPr lang="en-GB" dirty="0" smtClean="0"/>
              <a:t>RH </a:t>
            </a:r>
            <a:r>
              <a:rPr lang="en-GB" dirty="0"/>
              <a:t>received 22% </a:t>
            </a:r>
            <a:endParaRPr lang="en-GB" dirty="0" smtClean="0"/>
          </a:p>
          <a:p>
            <a:r>
              <a:rPr lang="en-GB" sz="2800" dirty="0" smtClean="0"/>
              <a:t>Global targets and accountability matter: the focus on HIV&amp; AIDS, and the MDGs, have had impact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14978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Key Areas for Future Action: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Governance &amp; Accountability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714500"/>
            <a:ext cx="7886700" cy="48895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Population </a:t>
            </a:r>
            <a:r>
              <a:rPr lang="en-US" sz="3600" dirty="0"/>
              <a:t>dynamics are critical to development planning 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Knowledge sectors need </a:t>
            </a:r>
            <a:r>
              <a:rPr lang="en-US" sz="3600" dirty="0" smtClean="0"/>
              <a:t>strengthening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More systematic, inclusive participation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Better accountability systems for national and global programs</a:t>
            </a:r>
          </a:p>
        </p:txBody>
      </p:sp>
    </p:spTree>
    <p:extLst>
      <p:ext uri="{BB962C8B-B14F-4D97-AF65-F5344CB8AC3E}">
        <p14:creationId xmlns:p14="http://schemas.microsoft.com/office/powerpoint/2010/main" val="36922537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998" y="26645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Dignity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/>
              <a:t>From </a:t>
            </a:r>
            <a:r>
              <a:rPr lang="en-US" b="1" i="1" dirty="0"/>
              <a:t>ICPD Beyond 2014 to Post-2015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Diverse </a:t>
            </a:r>
            <a:r>
              <a:rPr lang="en-US" dirty="0"/>
              <a:t>population dynamics</a:t>
            </a:r>
          </a:p>
          <a:p>
            <a:r>
              <a:rPr lang="en-US" dirty="0" smtClean="0"/>
              <a:t>Threats of climate </a:t>
            </a:r>
            <a:r>
              <a:rPr lang="en-US" dirty="0"/>
              <a:t>change</a:t>
            </a:r>
          </a:p>
          <a:p>
            <a:r>
              <a:rPr lang="en-US" dirty="0"/>
              <a:t>Cost of inequality</a:t>
            </a:r>
          </a:p>
          <a:p>
            <a:r>
              <a:rPr lang="en-US" dirty="0"/>
              <a:t>Paths Forward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pPr marL="3657600" lvl="8" indent="0">
              <a:buNone/>
            </a:pPr>
            <a:endParaRPr lang="en-US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2014406" y="483201"/>
            <a:ext cx="5342484" cy="934437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SUSTAINABILITY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558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Population, Consumption &amp; </a:t>
            </a:r>
            <a:br>
              <a:rPr lang="en-US" b="1" dirty="0" smtClean="0"/>
            </a:br>
            <a:r>
              <a:rPr lang="en-US" b="1" dirty="0" smtClean="0"/>
              <a:t>Climate Change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346200" y="1866900"/>
            <a:ext cx="6438900" cy="42592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Overall long-term population growth matters to climate change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3600" dirty="0" smtClean="0"/>
              <a:t>But the error habitually made  is to equate each new birth with rising emissions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01955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0" y="139700"/>
            <a:ext cx="8293100" cy="1270000"/>
          </a:xfrm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Population, Consumption &amp; </a:t>
            </a:r>
            <a:br>
              <a:rPr lang="en-US" b="1" dirty="0" smtClean="0"/>
            </a:br>
            <a:r>
              <a:rPr lang="en-US" b="1" dirty="0" smtClean="0"/>
              <a:t>Climate Change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87110" y="1718259"/>
            <a:ext cx="4824102" cy="102008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		</a:t>
            </a:r>
            <a:r>
              <a:rPr lang="en-US" sz="3600" dirty="0" smtClean="0"/>
              <a:t>1 person </a:t>
            </a:r>
            <a:endParaRPr lang="en-US" sz="3600" dirty="0"/>
          </a:p>
        </p:txBody>
      </p:sp>
      <p:pic>
        <p:nvPicPr>
          <p:cNvPr id="1026" name="Picture 2" descr="C:\Users\rsnow\AppData\Local\Microsoft\Windows\Temporary Internet Files\Content.IE5\5UOSRV01\MC900347275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101" y="3015411"/>
            <a:ext cx="2803766" cy="234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1301" y="1535113"/>
            <a:ext cx="3405499" cy="1096992"/>
          </a:xfrm>
        </p:spPr>
        <p:txBody>
          <a:bodyPr>
            <a:noAutofit/>
          </a:bodyPr>
          <a:lstStyle/>
          <a:p>
            <a:r>
              <a:rPr lang="en-US" sz="3200" dirty="0" smtClean="0"/>
              <a:t>1 unit of emission</a:t>
            </a:r>
            <a:endParaRPr lang="en-US" sz="3200" dirty="0"/>
          </a:p>
        </p:txBody>
      </p:sp>
      <p:sp>
        <p:nvSpPr>
          <p:cNvPr id="7" name="Not Equal 6"/>
          <p:cNvSpPr/>
          <p:nvPr/>
        </p:nvSpPr>
        <p:spPr>
          <a:xfrm>
            <a:off x="3730867" y="2002955"/>
            <a:ext cx="1359357" cy="1012137"/>
          </a:xfrm>
          <a:prstGeom prst="mathNotEqual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30" name="Picture 6" descr="C:\Users\rsnow\AppData\Local\Microsoft\Windows\Temporary Internet Files\Content.IE5\5UOSRV01\MP900442392[1]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685" y="3015410"/>
            <a:ext cx="3235816" cy="2343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6205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rgbClr val="FFA33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Population, Consumption &amp; </a:t>
            </a:r>
            <a:br>
              <a:rPr lang="en-US" b="1" dirty="0" smtClean="0"/>
            </a:br>
            <a:r>
              <a:rPr lang="en-US" b="1" dirty="0" smtClean="0"/>
              <a:t>Climate Change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75733" y="1549400"/>
            <a:ext cx="8111067" cy="46101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Greater attention needed:</a:t>
            </a:r>
          </a:p>
          <a:p>
            <a:r>
              <a:rPr lang="en-US" dirty="0" smtClean="0"/>
              <a:t>Innovation, technology </a:t>
            </a:r>
            <a:r>
              <a:rPr lang="en-US" dirty="0"/>
              <a:t>for green </a:t>
            </a:r>
            <a:r>
              <a:rPr lang="en-US" dirty="0" smtClean="0"/>
              <a:t>economies</a:t>
            </a:r>
          </a:p>
          <a:p>
            <a:r>
              <a:rPr lang="en-US" dirty="0"/>
              <a:t>Incentives to shift patterns of </a:t>
            </a:r>
            <a:r>
              <a:rPr lang="en-US" dirty="0" smtClean="0"/>
              <a:t>consumption</a:t>
            </a:r>
            <a:endParaRPr lang="en-US" dirty="0"/>
          </a:p>
          <a:p>
            <a:r>
              <a:rPr lang="en-US" dirty="0" smtClean="0"/>
              <a:t>Infrastructure investments at scale - for public transport, housing, utilities, energy - can potentially: </a:t>
            </a:r>
          </a:p>
          <a:p>
            <a:pPr lvl="1"/>
            <a:r>
              <a:rPr lang="en-US" sz="3200" dirty="0" smtClean="0"/>
              <a:t>Reduce emissions per capita</a:t>
            </a:r>
          </a:p>
          <a:p>
            <a:pPr lvl="1"/>
            <a:r>
              <a:rPr lang="en-US" sz="3200" dirty="0" smtClean="0"/>
              <a:t>Increase access and participation, thereby reducing social &amp; spatial inequalities</a:t>
            </a:r>
            <a:endParaRPr lang="en-US" sz="3200" dirty="0"/>
          </a:p>
          <a:p>
            <a:pPr lvl="1"/>
            <a:endParaRPr lang="en-US" sz="3200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268842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998" y="26645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Dignity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30200" y="1417638"/>
            <a:ext cx="8724900" cy="5057253"/>
          </a:xfrm>
        </p:spPr>
        <p:txBody>
          <a:bodyPr numCol="1"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endParaRPr lang="en-US" dirty="0" smtClean="0"/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Dignity, Human Rights, Non-Discrimination for All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Lifelong investment in health &amp; education, particularly for young people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Universal access to SRHR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Security of Place, Safe Mobility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Sustainable, inclusive cities linked to rural areas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A fundamental change in patterns of consumption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Stronger </a:t>
            </a:r>
            <a:r>
              <a:rPr lang="en-US" dirty="0"/>
              <a:t>g</a:t>
            </a:r>
            <a:r>
              <a:rPr lang="en-US" dirty="0" smtClean="0"/>
              <a:t>lobal </a:t>
            </a:r>
            <a:r>
              <a:rPr lang="en-US" dirty="0"/>
              <a:t>l</a:t>
            </a:r>
            <a:r>
              <a:rPr lang="en-US" dirty="0" smtClean="0"/>
              <a:t>eadership and accountability</a:t>
            </a:r>
            <a:endParaRPr lang="en-US" sz="3800" dirty="0"/>
          </a:p>
          <a:p>
            <a:endParaRPr lang="en-US" sz="3800" dirty="0" smtClean="0"/>
          </a:p>
          <a:p>
            <a:pPr marL="0" indent="0">
              <a:buNone/>
            </a:pPr>
            <a:endParaRPr lang="en-US" sz="3800" dirty="0" smtClean="0"/>
          </a:p>
          <a:p>
            <a:endParaRPr lang="en-US" dirty="0" smtClean="0"/>
          </a:p>
          <a:p>
            <a:pPr marL="3657600" lvl="8" indent="0">
              <a:buNone/>
            </a:pPr>
            <a:endParaRPr lang="en-US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1498600" y="274639"/>
            <a:ext cx="6324600" cy="995361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prstClr val="black"/>
                </a:solidFill>
              </a:rPr>
              <a:t>Paths to SUSTAINABILITY</a:t>
            </a:r>
            <a:endParaRPr lang="en-US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62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5000" y="1412875"/>
            <a:ext cx="8080374" cy="4887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smtClean="0"/>
              <a:t>Affirming the </a:t>
            </a:r>
            <a:r>
              <a:rPr lang="en-US" sz="3000" dirty="0"/>
              <a:t>rights &amp; freedoms set forth in the Universal Declaration of Human Rights, without distinction of any </a:t>
            </a:r>
            <a:r>
              <a:rPr lang="en-US" sz="3000" dirty="0" smtClean="0"/>
              <a:t>kind. 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Throughout, the Report highlights progress in International </a:t>
            </a:r>
            <a:r>
              <a:rPr lang="en-US" sz="3000" dirty="0"/>
              <a:t>&amp; </a:t>
            </a:r>
            <a:r>
              <a:rPr lang="en-US" sz="3000" dirty="0" smtClean="0"/>
              <a:t>Regional </a:t>
            </a:r>
            <a:r>
              <a:rPr lang="en-US" sz="3000" dirty="0"/>
              <a:t>human </a:t>
            </a:r>
            <a:r>
              <a:rPr lang="en-US" sz="3000" dirty="0" smtClean="0"/>
              <a:t>rights since ICPD…</a:t>
            </a: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Yet gaps remain in the equitable application to all persons. 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5000" y="274638"/>
            <a:ext cx="8051800" cy="931862"/>
          </a:xfrm>
          <a:noFill/>
        </p:spPr>
        <p:txBody>
          <a:bodyPr>
            <a:normAutofit/>
          </a:bodyPr>
          <a:lstStyle/>
          <a:p>
            <a:r>
              <a:rPr lang="en-US" b="1" dirty="0" smtClean="0"/>
              <a:t>Cross-Cutting: Human Rights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1025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Cross-Cutting: </a:t>
            </a:r>
            <a:r>
              <a:rPr lang="en-US" b="1" dirty="0"/>
              <a:t>E</a:t>
            </a:r>
            <a:r>
              <a:rPr lang="en-US" b="1" dirty="0" smtClean="0"/>
              <a:t>quality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25500" y="1417638"/>
            <a:ext cx="7861300" cy="4708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i="1" dirty="0" smtClean="0"/>
              <a:t>The relationship of population to development is so intertwined with issues of poverty, patterns of production and consumption, and inequality, that none can be fruitfully addressed in isolation</a:t>
            </a:r>
            <a:r>
              <a:rPr lang="en-US" dirty="0" smtClean="0"/>
              <a:t>.” </a:t>
            </a:r>
          </a:p>
          <a:p>
            <a:pPr marL="0" indent="0" algn="r">
              <a:buNone/>
            </a:pPr>
            <a:r>
              <a:rPr lang="en-US" sz="2600" dirty="0" smtClean="0"/>
              <a:t>ICPD </a:t>
            </a:r>
            <a:r>
              <a:rPr lang="en-US" sz="2600" dirty="0" err="1" smtClean="0"/>
              <a:t>Programme</a:t>
            </a:r>
            <a:r>
              <a:rPr lang="en-US" sz="2600" dirty="0" smtClean="0"/>
              <a:t> of Action, 1994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No less critical today.</a:t>
            </a:r>
          </a:p>
          <a:p>
            <a:pPr marL="0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The Review </a:t>
            </a:r>
            <a:r>
              <a:rPr lang="en-US" dirty="0">
                <a:solidFill>
                  <a:prstClr val="black"/>
                </a:solidFill>
              </a:rPr>
              <a:t>clearly underscores the unfulfilled realization of </a:t>
            </a:r>
            <a:r>
              <a:rPr lang="en-US" dirty="0" smtClean="0">
                <a:solidFill>
                  <a:prstClr val="black"/>
                </a:solidFill>
              </a:rPr>
              <a:t>equality in </a:t>
            </a:r>
            <a:r>
              <a:rPr lang="en-US" dirty="0">
                <a:solidFill>
                  <a:prstClr val="black"/>
                </a:solidFill>
              </a:rPr>
              <a:t>income, </a:t>
            </a:r>
            <a:r>
              <a:rPr lang="en-US" dirty="0" smtClean="0">
                <a:solidFill>
                  <a:prstClr val="black"/>
                </a:solidFill>
              </a:rPr>
              <a:t>wealth, educational attainment, health, or opportunity.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72065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274638"/>
            <a:ext cx="8318500" cy="982662"/>
          </a:xfrm>
          <a:solidFill>
            <a:srgbClr val="FFA33C"/>
          </a:solidFill>
        </p:spPr>
        <p:txBody>
          <a:bodyPr/>
          <a:lstStyle/>
          <a:p>
            <a:r>
              <a:rPr lang="en-US" b="1" dirty="0" smtClean="0"/>
              <a:t>Methods &amp; 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417638"/>
            <a:ext cx="8128000" cy="491966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3000" dirty="0" smtClean="0">
                <a:solidFill>
                  <a:prstClr val="black"/>
                </a:solidFill>
              </a:rPr>
              <a:t>Global </a:t>
            </a:r>
            <a:r>
              <a:rPr lang="en-US" sz="3000" dirty="0">
                <a:solidFill>
                  <a:prstClr val="black"/>
                </a:solidFill>
              </a:rPr>
              <a:t>Survey of </a:t>
            </a:r>
            <a:r>
              <a:rPr lang="en-US" sz="3000" dirty="0" smtClean="0">
                <a:solidFill>
                  <a:prstClr val="black"/>
                </a:solidFill>
              </a:rPr>
              <a:t>176 </a:t>
            </a:r>
            <a:r>
              <a:rPr lang="en-US" sz="3000" dirty="0">
                <a:solidFill>
                  <a:prstClr val="black"/>
                </a:solidFill>
              </a:rPr>
              <a:t>governments:</a:t>
            </a:r>
          </a:p>
          <a:p>
            <a:pPr lvl="1"/>
            <a:r>
              <a:rPr lang="en-US" sz="2600" dirty="0" smtClean="0">
                <a:solidFill>
                  <a:prstClr val="black"/>
                </a:solidFill>
              </a:rPr>
              <a:t>Elaboration of Institutions, Laws, Policies</a:t>
            </a:r>
          </a:p>
          <a:p>
            <a:pPr lvl="1"/>
            <a:r>
              <a:rPr lang="en-US" sz="2600" dirty="0" smtClean="0">
                <a:solidFill>
                  <a:prstClr val="black"/>
                </a:solidFill>
              </a:rPr>
              <a:t>Commitments made over the past </a:t>
            </a:r>
            <a:r>
              <a:rPr lang="en-US" sz="2600" dirty="0">
                <a:solidFill>
                  <a:prstClr val="black"/>
                </a:solidFill>
              </a:rPr>
              <a:t>5 years</a:t>
            </a:r>
          </a:p>
          <a:p>
            <a:pPr lvl="1"/>
            <a:r>
              <a:rPr lang="en-US" sz="2600" dirty="0">
                <a:solidFill>
                  <a:prstClr val="black"/>
                </a:solidFill>
              </a:rPr>
              <a:t>Priorities </a:t>
            </a:r>
            <a:r>
              <a:rPr lang="en-US" sz="2600" dirty="0" smtClean="0">
                <a:solidFill>
                  <a:prstClr val="black"/>
                </a:solidFill>
              </a:rPr>
              <a:t>for the next </a:t>
            </a:r>
            <a:r>
              <a:rPr lang="en-US" sz="2600" dirty="0">
                <a:solidFill>
                  <a:prstClr val="black"/>
                </a:solidFill>
              </a:rPr>
              <a:t>5 years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3000" dirty="0" smtClean="0"/>
              <a:t>Regional Conferences </a:t>
            </a: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Three Thematic Meetings</a:t>
            </a:r>
            <a:r>
              <a:rPr lang="en-US" sz="2800" dirty="0" smtClean="0"/>
              <a:t>: </a:t>
            </a:r>
            <a:r>
              <a:rPr lang="en-US" sz="2800" dirty="0"/>
              <a:t>youth, human rights, women’s </a:t>
            </a:r>
            <a:r>
              <a:rPr lang="en-US" sz="2800" dirty="0" smtClean="0"/>
              <a:t>health</a:t>
            </a:r>
          </a:p>
          <a:p>
            <a:pPr marL="0" indent="0">
              <a:buNone/>
            </a:pPr>
            <a:r>
              <a:rPr lang="en-US" sz="2800" dirty="0" smtClean="0"/>
              <a:t>Meeting on Monitoring ICPD Beyond 2014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3000" dirty="0" smtClean="0"/>
              <a:t>National </a:t>
            </a:r>
            <a:r>
              <a:rPr lang="en-US" sz="3000" dirty="0"/>
              <a:t>data on outcomes</a:t>
            </a:r>
            <a:r>
              <a:rPr lang="en-US" sz="2800" dirty="0"/>
              <a:t> (Population Division, DHS, MICS, WHO, UNAIDS, UNICEF, et al)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1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998" y="26645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Dignity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914525"/>
            <a:ext cx="8229600" cy="4336267"/>
          </a:xfrm>
        </p:spPr>
        <p:txBody>
          <a:bodyPr numCol="2">
            <a:normAutofit fontScale="85000" lnSpcReduction="10000"/>
          </a:bodyPr>
          <a:lstStyle/>
          <a:p>
            <a:r>
              <a:rPr lang="en-US" b="1" i="1" dirty="0" smtClean="0"/>
              <a:t>Wealth </a:t>
            </a:r>
          </a:p>
          <a:p>
            <a:r>
              <a:rPr lang="en-US" b="1" i="1" dirty="0" smtClean="0"/>
              <a:t>Education</a:t>
            </a:r>
          </a:p>
          <a:p>
            <a:r>
              <a:rPr lang="en-US" b="1" i="1" dirty="0" smtClean="0"/>
              <a:t>Employment</a:t>
            </a:r>
          </a:p>
          <a:p>
            <a:r>
              <a:rPr lang="en-US" b="1" i="1" dirty="0" smtClean="0"/>
              <a:t>Discrimination</a:t>
            </a:r>
          </a:p>
          <a:p>
            <a:pPr marL="0" indent="0">
              <a:buNone/>
            </a:pPr>
            <a:endParaRPr lang="en-US" b="1" i="1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Women</a:t>
            </a:r>
          </a:p>
          <a:p>
            <a:r>
              <a:rPr lang="en-US" dirty="0" smtClean="0"/>
              <a:t>Adolescents and Youth</a:t>
            </a:r>
          </a:p>
          <a:p>
            <a:r>
              <a:rPr lang="en-US" dirty="0" smtClean="0"/>
              <a:t>Older Persons</a:t>
            </a:r>
          </a:p>
          <a:p>
            <a:r>
              <a:rPr lang="en-US" dirty="0" smtClean="0"/>
              <a:t>Persons with Disabilities</a:t>
            </a:r>
          </a:p>
          <a:p>
            <a:r>
              <a:rPr lang="en-US" dirty="0" smtClean="0"/>
              <a:t>Indigenous Peoples</a:t>
            </a:r>
          </a:p>
          <a:p>
            <a:r>
              <a:rPr lang="en-US" dirty="0" smtClean="0"/>
              <a:t>Non-discrimination applies to all persons</a:t>
            </a:r>
          </a:p>
          <a:p>
            <a:pPr marL="3657600" lvl="8" indent="0">
              <a:buNone/>
            </a:pPr>
            <a:endParaRPr lang="en-US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2001706" y="274639"/>
            <a:ext cx="5342484" cy="1143000"/>
          </a:xfrm>
          <a:prstGeom prst="round2Same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DIGNITY &amp; 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HUMAN RIGHTS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4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4448</TotalTime>
  <Words>2635</Words>
  <Application>Microsoft Office PowerPoint</Application>
  <PresentationFormat>On-screen Show (4:3)</PresentationFormat>
  <Paragraphs>455</Paragraphs>
  <Slides>57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   ICPD Beyond 2014 –   Framework of Actions   Briefing on the findings of the  ICPD Beyond 2014 Review </vt:lpstr>
      <vt:lpstr>1994 ICPD Consensus</vt:lpstr>
      <vt:lpstr>ICPD Beyond 2014 </vt:lpstr>
      <vt:lpstr>Thematic Pillars for  Population &amp; Development Post-2014</vt:lpstr>
      <vt:lpstr>Cross-Cutting Issues</vt:lpstr>
      <vt:lpstr>Cross-Cutting: Human Rights</vt:lpstr>
      <vt:lpstr>Cross-Cutting: Equality</vt:lpstr>
      <vt:lpstr>Methods &amp; Sources</vt:lpstr>
      <vt:lpstr>Dignity</vt:lpstr>
      <vt:lpstr>Global Wealth Pyramid (Credit Suisse 2012)</vt:lpstr>
      <vt:lpstr>53% of all gains in global income to top 5% of earners 1988-2008</vt:lpstr>
      <vt:lpstr>Cost of Inequality</vt:lpstr>
      <vt:lpstr>Women’s Empowerment &amp; Gender Equality</vt:lpstr>
      <vt:lpstr>Support for gender equality by region  2004-2009</vt:lpstr>
      <vt:lpstr>“Men make better political leaders than women” Proportion who disagree - 1995-2005</vt:lpstr>
      <vt:lpstr>% of Governments Addressing Equality  in Work &amp; Family Life? (Global Survey 2012)</vt:lpstr>
      <vt:lpstr>A rising proportion of older persons (60+ years), 1950-2050 </vt:lpstr>
      <vt:lpstr>The demographic importance of young people 10-24 yrs, 1950-2050</vt:lpstr>
      <vt:lpstr>Invest in Adolescents &amp; Youth</vt:lpstr>
      <vt:lpstr>Stark Health &amp; Wealth Inequalities for  Indigenous Peoples</vt:lpstr>
      <vt:lpstr>Unequal Burden of Disability</vt:lpstr>
      <vt:lpstr>Non-Discrimination Must be Universally Applied</vt:lpstr>
      <vt:lpstr>Social Cost of Discrimination</vt:lpstr>
      <vt:lpstr>Key Areas for Future Action:  Dignity &amp; Human Rights </vt:lpstr>
      <vt:lpstr>Dignity</vt:lpstr>
      <vt:lpstr>Changes in Global Health  1990-2010</vt:lpstr>
      <vt:lpstr> Contraceptive Prevalence Rate (CPR) increased ~ 10% world-wide,  1990-2010 </vt:lpstr>
      <vt:lpstr> Good progress: Absolute &amp; Relative Gains in CPR </vt:lpstr>
      <vt:lpstr>PowerPoint Presentation</vt:lpstr>
      <vt:lpstr> Skilled Birth Attendance increased  ~ 19% worldwide, 1990-2010 (DHS, MICS) </vt:lpstr>
      <vt:lpstr>PowerPoint Presentation</vt:lpstr>
      <vt:lpstr>PowerPoint Presentation</vt:lpstr>
      <vt:lpstr>Abortion</vt:lpstr>
      <vt:lpstr>Sexually Transmitted Infections  have risen - weak surveillance</vt:lpstr>
      <vt:lpstr>HIV is far from eradicated</vt:lpstr>
      <vt:lpstr>Proportion of births assisted by trained providers (midwives/nurses/doctors) is rising,  but not in sub-Saharan Africa</vt:lpstr>
      <vt:lpstr>Poor monitoring of young people’s access to SRH &amp; CSE </vt:lpstr>
      <vt:lpstr>Key Areas for Future Action  Health </vt:lpstr>
      <vt:lpstr>Dignity</vt:lpstr>
      <vt:lpstr>Changes in living arrangements, households</vt:lpstr>
      <vt:lpstr>Rising proportion of one-person households in select countries 1990-2010 (IPUMS)</vt:lpstr>
      <vt:lpstr>Urbanization </vt:lpstr>
      <vt:lpstr>Total Population by City Size,  1970, 1990, 2011, 2025</vt:lpstr>
      <vt:lpstr>Potential Benefits of Urbanization</vt:lpstr>
      <vt:lpstr>Greater Diversity in  International Migration</vt:lpstr>
      <vt:lpstr>Millions without Security of Place</vt:lpstr>
      <vt:lpstr>Key Areas for Future Action:  Place &amp; Mobility</vt:lpstr>
      <vt:lpstr>Dignity</vt:lpstr>
      <vt:lpstr> Government commitments to participation varied for different population groups </vt:lpstr>
      <vt:lpstr>Knowledge Sectors are Weak in Many Countries </vt:lpstr>
      <vt:lpstr>Partnerships &amp; Resources</vt:lpstr>
      <vt:lpstr>Key Areas for Future Action:  Governance &amp; Accountability</vt:lpstr>
      <vt:lpstr>Dignity</vt:lpstr>
      <vt:lpstr>Population, Consumption &amp;  Climate Change</vt:lpstr>
      <vt:lpstr>Population, Consumption &amp;  Climate Change</vt:lpstr>
      <vt:lpstr>Population, Consumption &amp;  Climate Change</vt:lpstr>
      <vt:lpstr>Dignity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Snow</dc:creator>
  <cp:lastModifiedBy>Kwabena Osei-Danquah</cp:lastModifiedBy>
  <cp:revision>196</cp:revision>
  <cp:lastPrinted>2013-12-10T15:28:31Z</cp:lastPrinted>
  <dcterms:created xsi:type="dcterms:W3CDTF">2013-06-23T16:39:22Z</dcterms:created>
  <dcterms:modified xsi:type="dcterms:W3CDTF">2014-02-13T23:29:41Z</dcterms:modified>
</cp:coreProperties>
</file>